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68"/>
  </p:notesMasterIdLst>
  <p:sldIdLst>
    <p:sldId id="256" r:id="rId2"/>
    <p:sldId id="257" r:id="rId3"/>
    <p:sldId id="259" r:id="rId4"/>
    <p:sldId id="260" r:id="rId5"/>
    <p:sldId id="268" r:id="rId6"/>
    <p:sldId id="271" r:id="rId7"/>
    <p:sldId id="269" r:id="rId8"/>
    <p:sldId id="272" r:id="rId9"/>
    <p:sldId id="275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261" r:id="rId19"/>
    <p:sldId id="292" r:id="rId20"/>
    <p:sldId id="264" r:id="rId21"/>
    <p:sldId id="276" r:id="rId22"/>
    <p:sldId id="278" r:id="rId23"/>
    <p:sldId id="279" r:id="rId24"/>
    <p:sldId id="280" r:id="rId25"/>
    <p:sldId id="270" r:id="rId26"/>
    <p:sldId id="281" r:id="rId27"/>
    <p:sldId id="282" r:id="rId28"/>
    <p:sldId id="283" r:id="rId29"/>
    <p:sldId id="324" r:id="rId30"/>
    <p:sldId id="326" r:id="rId31"/>
    <p:sldId id="328" r:id="rId32"/>
    <p:sldId id="331" r:id="rId33"/>
    <p:sldId id="333" r:id="rId34"/>
    <p:sldId id="334" r:id="rId35"/>
    <p:sldId id="287" r:id="rId36"/>
    <p:sldId id="288" r:id="rId37"/>
    <p:sldId id="289" r:id="rId38"/>
    <p:sldId id="284" r:id="rId39"/>
    <p:sldId id="295" r:id="rId40"/>
    <p:sldId id="285" r:id="rId41"/>
    <p:sldId id="286" r:id="rId42"/>
    <p:sldId id="318" r:id="rId43"/>
    <p:sldId id="337" r:id="rId44"/>
    <p:sldId id="420" r:id="rId45"/>
    <p:sldId id="422" r:id="rId46"/>
    <p:sldId id="319" r:id="rId47"/>
    <p:sldId id="421" r:id="rId48"/>
    <p:sldId id="423" r:id="rId49"/>
    <p:sldId id="320" r:id="rId50"/>
    <p:sldId id="424" r:id="rId51"/>
    <p:sldId id="425" r:id="rId52"/>
    <p:sldId id="430" r:id="rId53"/>
    <p:sldId id="431" r:id="rId54"/>
    <p:sldId id="432" r:id="rId55"/>
    <p:sldId id="265" r:id="rId56"/>
    <p:sldId id="266" r:id="rId57"/>
    <p:sldId id="267" r:id="rId58"/>
    <p:sldId id="308" r:id="rId59"/>
    <p:sldId id="309" r:id="rId60"/>
    <p:sldId id="310" r:id="rId61"/>
    <p:sldId id="311" r:id="rId62"/>
    <p:sldId id="313" r:id="rId63"/>
    <p:sldId id="314" r:id="rId64"/>
    <p:sldId id="315" r:id="rId65"/>
    <p:sldId id="316" r:id="rId66"/>
    <p:sldId id="336" r:id="rId67"/>
  </p:sldIdLst>
  <p:sldSz cx="16459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99"/>
    <a:srgbClr val="FFCCCC"/>
    <a:srgbClr val="CCFF33"/>
    <a:srgbClr val="CCECFF"/>
    <a:srgbClr val="33CC33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2" autoAdjust="0"/>
  </p:normalViewPr>
  <p:slideViewPr>
    <p:cSldViewPr snapToGrid="0">
      <p:cViewPr varScale="1">
        <p:scale>
          <a:sx n="52" d="100"/>
          <a:sy n="52" d="100"/>
        </p:scale>
        <p:origin x="708" y="66"/>
      </p:cViewPr>
      <p:guideLst>
        <p:guide orient="horz" pos="2880"/>
        <p:guide pos="5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endParaRPr lang="th-TH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endParaRPr lang="th-TH"/>
          </a:p>
        </p:txBody>
      </p:sp>
      <p:sp>
        <p:nvSpPr>
          <p:cNvPr id="130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2900" y="685800"/>
            <a:ext cx="61722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en-US"/>
          </a:p>
          <a:p>
            <a:pPr lvl="1"/>
            <a:r>
              <a:rPr lang="th-TH"/>
              <a:t>ระดับที่สอง</a:t>
            </a:r>
            <a:endParaRPr lang="en-US"/>
          </a:p>
          <a:p>
            <a:pPr lvl="2"/>
            <a:r>
              <a:rPr lang="th-TH"/>
              <a:t>ระดับที่สาม</a:t>
            </a:r>
            <a:endParaRPr lang="en-US"/>
          </a:p>
          <a:p>
            <a:pPr lvl="3"/>
            <a:r>
              <a:rPr lang="th-TH"/>
              <a:t>ระดับที่สี่</a:t>
            </a:r>
            <a:endParaRPr lang="en-US"/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endParaRPr lang="th-TH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fld id="{8C56B13D-2709-49DF-8BB0-DDB3EFFC0345}" type="slidenum">
              <a:rPr lang="ar-SA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0867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352776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705551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058327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411102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1763878" algn="l" defTabSz="7055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16653" algn="l" defTabSz="7055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69429" algn="l" defTabSz="7055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22204" algn="l" defTabSz="7055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6B13D-2709-49DF-8BB0-DDB3EFFC0345}" type="slidenum">
              <a:rPr lang="ar-SA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045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5EFE-1285-4246-BDF8-9F5B04D6C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1496484"/>
            <a:ext cx="123444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A1943-9F56-4E4A-9DC8-B430C4515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802717"/>
            <a:ext cx="12344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CA013-5A1C-41CE-A899-AA2E1165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6CC9D-1FC1-45FB-A8EA-E4D0A436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66B39-E494-46C5-8B9E-55C2D1C7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5665-C0B7-4E8B-BC50-E0EF50745854}" type="slidenum">
              <a:rPr lang="ar-SA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30567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BF8A9-DDD7-4388-B672-5C87E25D7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ECF8E-8255-45A8-939D-9EEE458FE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EEFB6-773A-422A-8DB0-193522A7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69DCA-B5F1-41DC-B9E4-9D9D0591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6DE95-39F7-4025-B54F-FB7B6D6D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17A6-4CFD-4F7C-A6CA-0635151BE097}" type="slidenum">
              <a:rPr lang="ar-SA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66183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9C7ED4-988D-4794-97CD-CA99471EC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778615" y="486834"/>
            <a:ext cx="354901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7B0DD9-9416-4A59-B2A3-FBCBC3113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31570" y="486834"/>
            <a:ext cx="1044130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521F-1EF1-4352-9216-551B72D0C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F804F-C9A5-4A7A-AA27-E5A9AB7D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D6E27-6D86-4CB2-A9F5-E9837005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DDE-1A53-4A3A-8AD4-6661F17CFDE1}" type="slidenum">
              <a:rPr lang="ar-SA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17043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0EB8-8C12-4C1B-A43D-28D57711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05D4E-9ABE-4E00-A6F0-432398309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9B5E4-AF2C-4AD1-AA6E-8E2A80DA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8A03A-5050-4F19-8489-E8E2C917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5AE06-50BB-48D5-8737-1827DFB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5E92-5C49-44F7-AF46-89FEB043EEBB}" type="slidenum">
              <a:rPr lang="ar-SA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8685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B2F54-6872-4211-8A34-7B0DA076B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98" y="2279652"/>
            <a:ext cx="1419606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5229C-6B4D-4A57-A54F-9DD26B7E1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2998" y="6119285"/>
            <a:ext cx="141960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A94C7-476E-4B00-9486-4E154059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7C103-9727-469A-B007-A384BCBDC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33A46-E87C-41FA-ACAD-D0FB6CF0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F112-F027-4AE1-854D-A507ECAD2F51}" type="slidenum">
              <a:rPr lang="ar-SA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8436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D043-90B9-4EA1-BD24-97453C666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C6EE9-CA32-409D-9940-CBA9C78DB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6F6FE-11F0-4E8B-A5F1-9F40387B7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87585-4E59-4032-8A54-C858A008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91A44-BC5A-4882-8E93-563B4EA5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49799-E5EB-4B2A-8407-D02844B39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4EE-4BCB-485A-B0C7-23D391382B90}" type="slidenum">
              <a:rPr lang="ar-SA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7683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CB54-709F-437D-B2BA-0E485F0F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486834"/>
            <a:ext cx="141960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0E71F-9F95-4A4C-BC45-D1AD207FB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715" y="2241551"/>
            <a:ext cx="696301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F4F3C-EAB5-437D-B53B-1175AC5B1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3715" y="3340100"/>
            <a:ext cx="696301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2A2247-66B5-4416-A9F9-DA415107E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32470" y="2241551"/>
            <a:ext cx="6997304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842C5D-0AAB-479D-B112-F8845DD5A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32470" y="3340100"/>
            <a:ext cx="699730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1C21F3-E847-4FD1-8FCA-99DA54BC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50AE83-14C0-4C54-AB5F-E4B5B75EB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0E5B1-90CF-4ADB-AC01-201A75F4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879B-BB63-4380-8C9D-7A923DD9E205}" type="slidenum">
              <a:rPr lang="ar-SA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93961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FA98D-9382-48A6-ADA2-45B0DC73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7EFEB-FC62-4234-9CD9-ECECCF17F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3DB65-6BD1-403E-9DEE-F491CD401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0C61B-B912-4F01-A36D-104698AD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2B24-2398-49EC-8F92-482ED75C1E5B}" type="slidenum">
              <a:rPr lang="ar-SA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1027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C328CE-CBE4-4725-8FFB-308915DB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FE1FB-4929-49C3-AE28-E88C8D4D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04D9C-0DD3-439D-B041-0A0895BD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145A-6BC7-4C92-87C7-93DA44D6CFBF}" type="slidenum">
              <a:rPr lang="ar-SA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82179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BE68B-A819-48CC-A640-28351226A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5BD72-CA7A-4149-A9F4-CE3D96620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304" y="1316567"/>
            <a:ext cx="833247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CAA1D-DF6D-49EC-84D4-45FB36C34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491A6-E38F-4B24-9E8C-E13D7E23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1C0CB-2E65-4464-BFE4-6FC8820C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C93-0442-4982-A0C3-2A01F262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7AAB-40B9-49C6-A563-7BD7F790C0C9}" type="slidenum">
              <a:rPr lang="ar-SA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0556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E59DA-5646-47A9-B851-92339CAA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0C083C-5A4B-4897-9AA9-F4CF8BF09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97304" y="1316567"/>
            <a:ext cx="833247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F48D4-1C3A-47A0-8E69-E34D49DA0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FD5C-7CCC-430C-A1B8-862946BC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F7CD8-1CEF-4556-9412-80B89E39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254BE-0E54-4A6D-AEC5-00487D2D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B273-632B-4647-B357-251B8E0A46A8}" type="slidenum">
              <a:rPr lang="ar-SA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02687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A0D70E-C519-417B-B89A-D597BBD4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0" y="486834"/>
            <a:ext cx="141960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F83D4-AC85-4EB7-8F09-3DC8F462F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570" y="2434167"/>
            <a:ext cx="141960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6B6C8-C5E0-4737-8E3B-0F818642F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570" y="8475134"/>
            <a:ext cx="37033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A2FD9-C284-4C8D-859D-D592B4B92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2110" y="8475134"/>
            <a:ext cx="55549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0B2C5-F0E2-43E5-9094-C966A4101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4310" y="8475134"/>
            <a:ext cx="37033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05A08-201B-408C-AA1E-0E2A31742B87}" type="slidenum">
              <a:rPr lang="ar-SA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59178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1" y="419726"/>
            <a:ext cx="15231506" cy="8374505"/>
          </a:xfrm>
        </p:spPr>
        <p:txBody>
          <a:bodyPr>
            <a:normAutofit/>
          </a:bodyPr>
          <a:lstStyle/>
          <a:p>
            <a:pPr marL="52916" indent="0" algn="ctr">
              <a:buNone/>
            </a:pPr>
            <a:endParaRPr lang="en-US" sz="5600" dirty="0">
              <a:latin typeface="Times New Roman" pitchFamily="18" charset="0"/>
              <a:cs typeface="Times New Roman" pitchFamily="18" charset="0"/>
            </a:endParaRPr>
          </a:p>
          <a:p>
            <a:pPr marL="52916" indent="0" algn="ctr">
              <a:buNone/>
            </a:pPr>
            <a:endParaRPr lang="en-US" sz="5600" dirty="0">
              <a:latin typeface="Times New Roman" pitchFamily="18" charset="0"/>
              <a:cs typeface="Times New Roman" pitchFamily="18" charset="0"/>
            </a:endParaRPr>
          </a:p>
          <a:p>
            <a:pPr marL="52916" indent="0" algn="ctr"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Chapter Two </a:t>
            </a:r>
          </a:p>
          <a:p>
            <a:pPr marL="52916" indent="0" algn="ctr">
              <a:buNone/>
            </a:pPr>
            <a:endParaRPr lang="en-US" sz="6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916" indent="0" algn="ctr">
              <a:buNone/>
            </a:pP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Engineering drawing (DME 1102)</a:t>
            </a:r>
          </a:p>
          <a:p>
            <a:pPr marL="52916" indent="0" algn="ctr">
              <a:buNone/>
            </a:pPr>
            <a:r>
              <a:rPr lang="en-US" sz="6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Chapter 2: 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Theory of Projections</a:t>
            </a:r>
          </a:p>
          <a:p>
            <a:pPr marL="52916" indent="0" algn="ctr"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marL="52916" indent="0" algn="ctr">
              <a:buNone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23" y="1106251"/>
            <a:ext cx="3597592" cy="254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727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660467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853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2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8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982"/>
            <a:ext cx="16459199" cy="866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27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2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397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2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352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2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70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1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0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2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440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299804"/>
            <a:ext cx="16126690" cy="8614348"/>
          </a:xfrm>
        </p:spPr>
        <p:txBody>
          <a:bodyPr>
            <a:noAutofit/>
          </a:bodyPr>
          <a:lstStyle/>
          <a:p>
            <a:pPr marL="395288" indent="-395288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There are certain standard question that you must ask in order to create sketches.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For example, you need to know:</a:t>
            </a:r>
          </a:p>
          <a:p>
            <a:pPr marL="1039813" indent="-5207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Which views to show?</a:t>
            </a:r>
          </a:p>
          <a:p>
            <a:pPr marL="1039813" indent="-5207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How they should be oriented in your drawing? </a:t>
            </a:r>
          </a:p>
          <a:p>
            <a:pPr marL="1039813" indent="-5207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How to represent key information? such as edges, surfaces, vertices, hidden lines center lines, and other crucial details.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91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6459200" cy="8903857"/>
          </a:xfrm>
        </p:spPr>
        <p:txBody>
          <a:bodyPr/>
          <a:lstStyle/>
          <a:p>
            <a:pPr marL="52916" indent="0">
              <a:lnSpc>
                <a:spcPct val="150000"/>
              </a:lnSpc>
              <a:buNone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2.2. Types of projection: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There are two main types of projection: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5" y="1433945"/>
            <a:ext cx="15922991" cy="741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0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73" y="485191"/>
            <a:ext cx="16313727" cy="8450991"/>
          </a:xfrm>
        </p:spPr>
        <p:txBody>
          <a:bodyPr>
            <a:normAutofit fontScale="92500" lnSpcReduction="10000"/>
          </a:bodyPr>
          <a:lstStyle/>
          <a:p>
            <a:pPr marL="52916" indent="0">
              <a:buNone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Objectives</a:t>
            </a:r>
          </a:p>
          <a:p>
            <a:pPr marL="52916" indent="0">
              <a:lnSpc>
                <a:spcPct val="150000"/>
              </a:lnSpc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After this chapter, the students should be able to: </a:t>
            </a:r>
          </a:p>
          <a:p>
            <a:pPr marL="685800" indent="-633413">
              <a:lnSpc>
                <a:spcPct val="150000"/>
              </a:lnSpc>
              <a:buNone/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Recognize and sketch the symbol for first and third angle projection</a:t>
            </a:r>
          </a:p>
          <a:p>
            <a:pPr marL="52916" indent="0">
              <a:lnSpc>
                <a:spcPct val="150000"/>
              </a:lnSpc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2. List the six principal views of projection </a:t>
            </a:r>
          </a:p>
          <a:p>
            <a:pPr marL="623888" indent="-571500">
              <a:lnSpc>
                <a:spcPct val="150000"/>
              </a:lnSpc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3. Sketch the top, front, and right side views of an object with normal, inclined, and oblique surfaces.</a:t>
            </a:r>
          </a:p>
          <a:p>
            <a:pPr marL="623888" indent="-571500">
              <a:lnSpc>
                <a:spcPct val="150000"/>
              </a:lnSpc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4. Understand which views show depth in a drawing that shows top, front, and right side views.</a:t>
            </a:r>
            <a:endParaRPr lang="en-US" sz="4800" dirty="0"/>
          </a:p>
          <a:p>
            <a:pPr marL="623888" indent="-571500">
              <a:lnSpc>
                <a:spcPct val="150000"/>
              </a:lnSpc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52916" indent="0">
              <a:lnSpc>
                <a:spcPct val="150000"/>
              </a:lnSpc>
              <a:buNone/>
            </a:pPr>
            <a:endParaRPr lang="en-US" sz="5200" dirty="0">
              <a:latin typeface="Times New Roman" pitchFamily="18" charset="0"/>
              <a:cs typeface="Times New Roman" pitchFamily="18" charset="0"/>
            </a:endParaRPr>
          </a:p>
          <a:p>
            <a:pPr marL="52916" indent="0">
              <a:lnSpc>
                <a:spcPct val="150000"/>
              </a:lnSpc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66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73" y="369456"/>
            <a:ext cx="16313727" cy="8386619"/>
          </a:xfrm>
        </p:spPr>
        <p:txBody>
          <a:bodyPr>
            <a:normAutofit fontScale="92500" lnSpcReduction="10000"/>
          </a:bodyPr>
          <a:lstStyle/>
          <a:p>
            <a:pPr marL="623888" indent="-569913">
              <a:lnSpc>
                <a:spcPct val="150000"/>
              </a:lnSpc>
              <a:buAutoNum type="arabicPeriod"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Perspective: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offers the 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realistic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three dimensional view of all the pictorial methods.     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Perspective sketches are 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visually accurate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in that they look like what 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see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Objects farther  away appear smaller than those that are closer.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 receding lines of perspective drawings converge to 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vanishing points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that are located on a theoretical horizon. 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 horizon is always 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located at eye level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6819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3" y="369456"/>
            <a:ext cx="16043563" cy="838661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Objects above the horizon line are appear to be above, and objects below the horizon appear to be below.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Perspective drawings are often referred to as 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pictorial drawing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Ordinary photograph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we take by photo camera is a typical example of perspective projections.</a:t>
            </a:r>
          </a:p>
          <a:p>
            <a:pPr algn="just">
              <a:lnSpc>
                <a:spcPct val="15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36" y="244765"/>
            <a:ext cx="15977062" cy="8691416"/>
          </a:xfrm>
        </p:spPr>
        <p:txBody>
          <a:bodyPr>
            <a:normAutofit/>
          </a:bodyPr>
          <a:lstStyle/>
          <a:p>
            <a:pPr marL="623888" indent="-571500" algn="just">
              <a:lnSpc>
                <a:spcPct val="150000"/>
              </a:lnSpc>
              <a:buNone/>
            </a:pP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One point perspective projection: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When drawing using one point perspective all objects vanish to a common point somewhere on the horizon. </a:t>
            </a:r>
          </a:p>
          <a:p>
            <a:pPr>
              <a:lnSpc>
                <a:spcPct val="15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06" y="3464321"/>
            <a:ext cx="10124901" cy="516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0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369456"/>
            <a:ext cx="16126690" cy="8386619"/>
          </a:xfrm>
        </p:spPr>
        <p:txBody>
          <a:bodyPr>
            <a:normAutofit/>
          </a:bodyPr>
          <a:lstStyle/>
          <a:p>
            <a:pPr marL="811213" indent="-758825" algn="just">
              <a:lnSpc>
                <a:spcPct val="150000"/>
              </a:lnSpc>
              <a:buNone/>
            </a:pP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Points perspective projection: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 object is placed so that one set of parallel edges is vertical and has 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 vanishing point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while the two other sets each have vanishing points. </a:t>
            </a:r>
          </a:p>
          <a:p>
            <a:pPr>
              <a:lnSpc>
                <a:spcPct val="15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63" y="3937000"/>
            <a:ext cx="10848110" cy="45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857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369456"/>
            <a:ext cx="16126690" cy="8566726"/>
          </a:xfrm>
        </p:spPr>
        <p:txBody>
          <a:bodyPr>
            <a:normAutofit/>
          </a:bodyPr>
          <a:lstStyle/>
          <a:p>
            <a:pPr marL="52916" indent="0">
              <a:lnSpc>
                <a:spcPct val="150000"/>
              </a:lnSpc>
              <a:buNone/>
            </a:pP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Three point perspective projection: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 object is placed so that 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none of its principal edges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is parallel to the picture plane. Hence, each of the three sets of principal edges will have a </a:t>
            </a:r>
            <a:r>
              <a:rPr lang="en-US" sz="4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separate vanishing 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point.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52916" indent="0">
              <a:lnSpc>
                <a:spcPct val="150000"/>
              </a:lnSpc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18" y="3783623"/>
            <a:ext cx="9148157" cy="49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719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7" y="369456"/>
            <a:ext cx="16085127" cy="858750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Parallel projections: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it is a projection where imaginary projection lines will 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not converge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as a point on the viewer’s eye. 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 projectors are 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parallel and do not meet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 observer placed at an 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infinite distance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from the object. 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 view formed on the picture plane is of the 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same size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shape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as that of the object.  </a:t>
            </a:r>
          </a:p>
          <a:p>
            <a:pPr marL="52916" indent="0">
              <a:buNone/>
            </a:pP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95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73" y="258620"/>
            <a:ext cx="16147472" cy="86567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There are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main types of parallel projection system elucidated below:</a:t>
            </a:r>
          </a:p>
          <a:p>
            <a:pPr marL="52916" indent="0" algn="just">
              <a:lnSpc>
                <a:spcPct val="150000"/>
              </a:lnSpc>
              <a:buNone/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Orthographic projection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ORTHO means Perpendicular.</a:t>
            </a:r>
          </a:p>
          <a:p>
            <a:pPr lvl="0" algn="just">
              <a:lnSpc>
                <a:spcPct val="150000"/>
              </a:lnSpc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Observer is at infinite distance and rays or Projection lines are parallel to each other and Perpendicular to the Plane of Projection.</a:t>
            </a:r>
          </a:p>
          <a:p>
            <a:pPr lvl="0">
              <a:lnSpc>
                <a:spcPct val="15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86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35" y="369456"/>
            <a:ext cx="16105909" cy="8386619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Since the projectors are perpendicular to the plane of projection, the view is called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Orthographic View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and the projection method is called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Orthographic projection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5507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1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867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6402"/>
            <a:ext cx="16459200" cy="8737598"/>
          </a:xfrm>
        </p:spPr>
        <p:txBody>
          <a:bodyPr>
            <a:noAutofit/>
          </a:bodyPr>
          <a:lstStyle/>
          <a:p>
            <a:pPr marL="52916" indent="0">
              <a:lnSpc>
                <a:spcPct val="150000"/>
              </a:lnSpc>
              <a:buNone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There are two types of  orthographic projection </a:t>
            </a:r>
          </a:p>
          <a:p>
            <a:pPr marL="449789" indent="-396872">
              <a:lnSpc>
                <a:spcPct val="150000"/>
              </a:lnSpc>
              <a:buAutoNum type="arabicPeriod"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 angle projection:-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 object is between the observer and the plane of projection (picture plane). </a:t>
            </a:r>
          </a:p>
          <a:p>
            <a:pPr marL="438520" indent="-385849">
              <a:lnSpc>
                <a:spcPct val="150000"/>
              </a:lnSpc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 It is 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ISO standard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and popular in Europe, Asia,  and many other places. </a:t>
            </a:r>
          </a:p>
          <a:p>
            <a:pPr marL="438520" indent="-4287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Object is situated in the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quadrant.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916" indent="0">
              <a:lnSpc>
                <a:spcPct val="150000"/>
              </a:lnSpc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52916" indent="0">
              <a:lnSpc>
                <a:spcPct val="150000"/>
              </a:lnSpc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449789" indent="-396872">
              <a:lnSpc>
                <a:spcPct val="150000"/>
              </a:lnSpc>
              <a:buAutoNum type="arabicPeriod"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52916" indent="0">
              <a:lnSpc>
                <a:spcPct val="150000"/>
              </a:lnSpc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38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" y="199871"/>
            <a:ext cx="16105909" cy="8757093"/>
          </a:xfrm>
        </p:spPr>
        <p:txBody>
          <a:bodyPr>
            <a:normAutofit/>
          </a:bodyPr>
          <a:lstStyle/>
          <a:p>
            <a:pPr marL="52916" indent="0">
              <a:lnSpc>
                <a:spcPct val="150000"/>
              </a:lnSpc>
              <a:buNone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Introduction 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As we know that Engineering Drawing is the graphic representation of 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real things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ideas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proposed design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An engineer must understand the fundamental principles or  grammar of the language and must be able to execute the work  with reasonable skill.</a:t>
            </a:r>
          </a:p>
        </p:txBody>
      </p:sp>
    </p:spTree>
    <p:extLst>
      <p:ext uri="{BB962C8B-B14F-4D97-AF65-F5344CB8AC3E}">
        <p14:creationId xmlns:p14="http://schemas.microsoft.com/office/powerpoint/2010/main" val="2128347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40147"/>
            <a:ext cx="16459200" cy="8774546"/>
          </a:xfrm>
        </p:spPr>
        <p:txBody>
          <a:bodyPr>
            <a:normAutofit/>
          </a:bodyPr>
          <a:lstStyle/>
          <a:p>
            <a:pPr marL="352776" indent="-300105">
              <a:lnSpc>
                <a:spcPct val="150000"/>
              </a:lnSpc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Third angle projection:- 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 plane is between the observer and the object. It is popular in USA, and Canada.</a:t>
            </a:r>
          </a:p>
          <a:p>
            <a:pPr marL="394423" indent="0">
              <a:lnSpc>
                <a:spcPct val="150000"/>
              </a:lnSpc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Object is situated in the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third quadrant.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394423" indent="0">
              <a:lnSpc>
                <a:spcPct val="150000"/>
              </a:lnSpc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449789" indent="-396872">
              <a:lnSpc>
                <a:spcPct val="150000"/>
              </a:lnSpc>
              <a:buAutoNum type="arabicPeriod"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52916" indent="0">
              <a:lnSpc>
                <a:spcPct val="150000"/>
              </a:lnSpc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82" y="3657600"/>
            <a:ext cx="918577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67C6C5-CF7E-4957-8EE8-2BED3CA80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1176" y="3489649"/>
            <a:ext cx="4095510" cy="50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29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200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094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982"/>
            <a:ext cx="16459200" cy="866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110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0"/>
            <a:ext cx="16085127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386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2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162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94854"/>
            <a:ext cx="15985376" cy="8936182"/>
          </a:xfrm>
        </p:spPr>
        <p:txBody>
          <a:bodyPr>
            <a:normAutofit/>
          </a:bodyPr>
          <a:lstStyle/>
          <a:p>
            <a:pPr marL="52916" indent="0">
              <a:buClr>
                <a:srgbClr val="93A299"/>
              </a:buClr>
              <a:buNone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There are two types of  orthographic projection </a:t>
            </a:r>
            <a:endParaRPr lang="en-US" sz="4800" b="1" dirty="0">
              <a:solidFill>
                <a:srgbClr val="D2533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67316" lvl="0" indent="-914400">
              <a:lnSpc>
                <a:spcPct val="150000"/>
              </a:lnSpc>
              <a:buClr>
                <a:srgbClr val="93A299"/>
              </a:buClr>
              <a:buFont typeface="Arial" pitchFamily="34" charset="0"/>
              <a:buAutoNum type="alphaUcPeriod"/>
            </a:pPr>
            <a:r>
              <a:rPr lang="en-US" sz="4800" b="1" dirty="0">
                <a:solidFill>
                  <a:srgbClr val="D2533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Axonometric projection: </a:t>
            </a:r>
            <a:r>
              <a:rPr lang="en-US" sz="48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if the object 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 turned </a:t>
            </a:r>
            <a:r>
              <a:rPr lang="en-US" sz="48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tilted</a:t>
            </a:r>
            <a:r>
              <a:rPr lang="en-US" sz="48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so that 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three faces are inclined </a:t>
            </a:r>
            <a:r>
              <a:rPr lang="en-US" sz="48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 the plane of projection is a 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special types </a:t>
            </a:r>
            <a:r>
              <a:rPr lang="en-US" sz="48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 orthographic projection.</a:t>
            </a:r>
          </a:p>
          <a:p>
            <a:pPr marL="967316" lvl="0" indent="-914400">
              <a:lnSpc>
                <a:spcPct val="150000"/>
              </a:lnSpc>
              <a:buClr>
                <a:srgbClr val="93A299"/>
              </a:buClr>
              <a:buFont typeface="Arial" pitchFamily="34" charset="0"/>
              <a:buAutoNum type="alphaUcPeriod"/>
            </a:pPr>
            <a:endParaRPr lang="en-US" sz="4800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916" indent="0">
              <a:lnSpc>
                <a:spcPct val="150000"/>
              </a:lnSpc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37" y="4572000"/>
            <a:ext cx="9679133" cy="438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48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6459200" cy="8478981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Note that, the 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projectors from the object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to the plane are 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perpendicular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to the plane. 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Depending on the 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angles found between the principal projection planes,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we can 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 divide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it into: isometric, diametric and trimetric projection.</a:t>
            </a:r>
          </a:p>
          <a:p>
            <a:pPr>
              <a:lnSpc>
                <a:spcPct val="15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779" y="5715000"/>
            <a:ext cx="12251215" cy="317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5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653" y="295565"/>
            <a:ext cx="15137477" cy="8719127"/>
          </a:xfrm>
        </p:spPr>
        <p:txBody>
          <a:bodyPr/>
          <a:lstStyle/>
          <a:p>
            <a:pPr marL="52916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Isometric axonometric</a:t>
            </a:r>
          </a:p>
          <a:p>
            <a:pPr marL="52916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2. Diametric axonometric  </a:t>
            </a:r>
          </a:p>
          <a:p>
            <a:pPr marL="52916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2916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2916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Trimetric axonometric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2916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87" y="1315608"/>
            <a:ext cx="529780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37" y="5342084"/>
            <a:ext cx="5126355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535" y="1819857"/>
            <a:ext cx="49434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913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45473" y="701965"/>
                <a:ext cx="16126691" cy="7772115"/>
              </a:xfrm>
            </p:spPr>
            <p:txBody>
              <a:bodyPr>
                <a:normAutofit lnSpcReduction="10000"/>
              </a:bodyPr>
              <a:lstStyle/>
              <a:p>
                <a:pPr marL="852488" indent="-800100" algn="just">
                  <a:lnSpc>
                    <a:spcPct val="150000"/>
                  </a:lnSpc>
                  <a:buNone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B. Oblique projections:-</a:t>
                </a:r>
                <a:r>
                  <a:rPr lang="en-US" sz="4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if the observer is considered to be stationed at an </a:t>
                </a:r>
                <a:r>
                  <a:rPr lang="en-US" sz="4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infinite distance 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from the object, and looking toward the object so that the projectors are </a:t>
                </a:r>
                <a:r>
                  <a:rPr lang="en-US" sz="4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parallel to each 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other and </a:t>
                </a:r>
                <a:r>
                  <a:rPr lang="en-US" sz="4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oblique to the projection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979488" lvl="0" indent="-457200" algn="just">
                  <a:lnSpc>
                    <a:spcPct val="150000"/>
                  </a:lnSpc>
                </a:pP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The projector makes angle other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/>
                            <a:cs typeface="Times New Roman" pitchFamily="18" charset="0"/>
                          </a:rPr>
                          <m:t>90</m:t>
                        </m:r>
                      </m:e>
                      <m:sup>
                        <m:r>
                          <a:rPr lang="en-US" sz="48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with that of the projection plane.</a:t>
                </a:r>
              </a:p>
              <a:p>
                <a:pPr marL="979488" indent="-457200" algn="just">
                  <a:lnSpc>
                    <a:spcPct val="150000"/>
                  </a:lnSpc>
                </a:pP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All faces of the object are visible in a single view.</a:t>
                </a:r>
              </a:p>
              <a:p>
                <a:pPr marL="52916" indent="0">
                  <a:lnSpc>
                    <a:spcPct val="150000"/>
                  </a:lnSpc>
                  <a:buNone/>
                </a:pPr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endParaRPr lang="en-US" sz="4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473" y="701965"/>
                <a:ext cx="16126691" cy="7772115"/>
              </a:xfrm>
              <a:blipFill>
                <a:blip r:embed="rId2"/>
                <a:stretch>
                  <a:fillRect l="-1399" r="-1701" b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376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255" y="277092"/>
            <a:ext cx="16147472" cy="86798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Rays or Projectors are 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not Perpendicular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to the Plane of projection. (i.e. projectors are 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inclined to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 plane of projection i.e. oblique)</a:t>
            </a:r>
          </a:p>
          <a:p>
            <a:pPr lvl="0">
              <a:lnSpc>
                <a:spcPct val="15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83" y="3529732"/>
            <a:ext cx="11296999" cy="521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41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9791"/>
            <a:ext cx="15960777" cy="8534400"/>
          </a:xfrm>
        </p:spPr>
        <p:txBody>
          <a:bodyPr>
            <a:normAutofit/>
          </a:bodyPr>
          <a:lstStyle/>
          <a:p>
            <a:pPr marL="52916" indent="0" algn="just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Projection: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image of an object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represented /drawn on a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plane of projection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picture plane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as it would appear to the observer stationed at a point and viewing along the direction of line of projection.</a:t>
            </a:r>
          </a:p>
          <a:p>
            <a:pPr marL="52916" indent="0" algn="just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Projector / line of projection: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are an imaginary lines that emerges from observer’s eyes and moves to contour of an object. </a:t>
            </a:r>
            <a:r>
              <a:rPr lang="en-US" sz="3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 It can be </a:t>
            </a:r>
            <a:r>
              <a:rPr lang="en-US" sz="3600" i="1" dirty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parallel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or </a:t>
            </a:r>
            <a:r>
              <a:rPr lang="en-US" sz="3600" i="1" dirty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converge.</a:t>
            </a:r>
          </a:p>
          <a:p>
            <a:pPr marL="52916" indent="0" algn="just">
              <a:lnSpc>
                <a:spcPct val="150000"/>
              </a:lnSpc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3447AE-01C5-4DE7-B97E-C25C2F9CF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750" y="4572000"/>
            <a:ext cx="3772483" cy="354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E449300-7DB8-4FDA-B55A-AA195516E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357" y="4572001"/>
            <a:ext cx="3290099" cy="319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021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11727" y="277092"/>
                <a:ext cx="15873154" cy="843049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Front face sketched as a true shape. Starts with two axes, one horizontal, one vertical the third angle usually drawn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/>
                            <a:cs typeface="Times New Roman" pitchFamily="18" charset="0"/>
                          </a:rPr>
                          <m:t>45</m:t>
                        </m:r>
                      </m:e>
                      <m:sup>
                        <m:r>
                          <a:rPr lang="en-US" sz="48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/>
                            <a:cs typeface="Times New Roman" pitchFamily="18" charset="0"/>
                          </a:rPr>
                          <m:t>30</m:t>
                        </m:r>
                      </m:e>
                      <m:sup>
                        <m:r>
                          <a:rPr lang="en-US" sz="48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/>
                            <a:cs typeface="Times New Roman" pitchFamily="18" charset="0"/>
                          </a:rPr>
                          <m:t>60</m:t>
                        </m:r>
                      </m:e>
                      <m:sup>
                        <m:r>
                          <a:rPr lang="en-US" sz="48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</a:pPr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27" y="277092"/>
                <a:ext cx="15873154" cy="8430490"/>
              </a:xfrm>
              <a:blipFill>
                <a:blip r:embed="rId2"/>
                <a:stretch>
                  <a:fillRect l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6" y="3994349"/>
            <a:ext cx="15851854" cy="400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769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739"/>
            <a:ext cx="16515102" cy="824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4D583D-FB32-4701-8EA1-3C1535DE3268}"/>
              </a:ext>
            </a:extLst>
          </p:cNvPr>
          <p:cNvSpPr/>
          <p:nvPr/>
        </p:nvSpPr>
        <p:spPr>
          <a:xfrm>
            <a:off x="6124209" y="680295"/>
            <a:ext cx="4881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916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Projection of point </a:t>
            </a:r>
          </a:p>
        </p:txBody>
      </p:sp>
    </p:spTree>
    <p:extLst>
      <p:ext uri="{BB962C8B-B14F-4D97-AF65-F5344CB8AC3E}">
        <p14:creationId xmlns:p14="http://schemas.microsoft.com/office/powerpoint/2010/main" val="2520891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" y="1045028"/>
            <a:ext cx="16444621" cy="80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97D905-6741-4FCC-8D20-08D8E554B3B2}"/>
              </a:ext>
            </a:extLst>
          </p:cNvPr>
          <p:cNvSpPr/>
          <p:nvPr/>
        </p:nvSpPr>
        <p:spPr>
          <a:xfrm>
            <a:off x="6124209" y="680295"/>
            <a:ext cx="65419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916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Projection of normal line </a:t>
            </a:r>
          </a:p>
        </p:txBody>
      </p:sp>
    </p:spTree>
    <p:extLst>
      <p:ext uri="{BB962C8B-B14F-4D97-AF65-F5344CB8AC3E}">
        <p14:creationId xmlns:p14="http://schemas.microsoft.com/office/powerpoint/2010/main" val="2847254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62" name="Line 86"/>
          <p:cNvSpPr>
            <a:spLocks noChangeShapeType="1"/>
          </p:cNvSpPr>
          <p:nvPr/>
        </p:nvSpPr>
        <p:spPr bwMode="auto">
          <a:xfrm>
            <a:off x="9668934" y="6299200"/>
            <a:ext cx="3678767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0306" name="AutoShape 130"/>
          <p:cNvSpPr>
            <a:spLocks noChangeArrowheads="1"/>
          </p:cNvSpPr>
          <p:nvPr/>
        </p:nvSpPr>
        <p:spPr bwMode="auto">
          <a:xfrm>
            <a:off x="2286000" y="1422400"/>
            <a:ext cx="11802533" cy="7230533"/>
          </a:xfrm>
          <a:prstGeom prst="roundRect">
            <a:avLst>
              <a:gd name="adj" fmla="val 6694"/>
            </a:avLst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229" name="Text Box 53"/>
          <p:cNvSpPr txBox="1">
            <a:spLocks noChangeArrowheads="1"/>
          </p:cNvSpPr>
          <p:nvPr/>
        </p:nvSpPr>
        <p:spPr bwMode="auto">
          <a:xfrm>
            <a:off x="6362700" y="4497917"/>
            <a:ext cx="412292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667">
                <a:solidFill>
                  <a:schemeClr val="bg1"/>
                </a:solidFill>
                <a:latin typeface="Arial" charset="0"/>
              </a:rPr>
              <a:t>B</a:t>
            </a:r>
            <a:endParaRPr lang="th-TH" sz="2667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50300" name="Group 124"/>
          <p:cNvGrpSpPr>
            <a:grpSpLocks/>
          </p:cNvGrpSpPr>
          <p:nvPr/>
        </p:nvGrpSpPr>
        <p:grpSpPr bwMode="auto">
          <a:xfrm>
            <a:off x="3714751" y="4415368"/>
            <a:ext cx="2781300" cy="2137833"/>
            <a:chOff x="723" y="1950"/>
            <a:chExt cx="1314" cy="1010"/>
          </a:xfrm>
        </p:grpSpPr>
        <p:pic>
          <p:nvPicPr>
            <p:cNvPr id="50297" name="Picture 121" descr="Part 4-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3" y="1950"/>
              <a:ext cx="1314" cy="1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98" name="Line 122"/>
            <p:cNvSpPr>
              <a:spLocks noChangeShapeType="1"/>
            </p:cNvSpPr>
            <p:nvPr/>
          </p:nvSpPr>
          <p:spPr bwMode="auto">
            <a:xfrm flipV="1">
              <a:off x="1396" y="2638"/>
              <a:ext cx="176" cy="10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299" name="Line 123"/>
            <p:cNvSpPr>
              <a:spLocks noChangeShapeType="1"/>
            </p:cNvSpPr>
            <p:nvPr/>
          </p:nvSpPr>
          <p:spPr bwMode="auto">
            <a:xfrm>
              <a:off x="1572" y="2640"/>
              <a:ext cx="0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50230" name="Line 54"/>
          <p:cNvSpPr>
            <a:spLocks noChangeShapeType="1"/>
          </p:cNvSpPr>
          <p:nvPr/>
        </p:nvSpPr>
        <p:spPr bwMode="auto">
          <a:xfrm flipV="1">
            <a:off x="6417733" y="2749551"/>
            <a:ext cx="0" cy="219498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0232" name="Line 56"/>
          <p:cNvSpPr>
            <a:spLocks noChangeShapeType="1"/>
          </p:cNvSpPr>
          <p:nvPr/>
        </p:nvSpPr>
        <p:spPr bwMode="auto">
          <a:xfrm flipV="1">
            <a:off x="4529667" y="3801533"/>
            <a:ext cx="0" cy="218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0233" name="Line 57"/>
          <p:cNvSpPr>
            <a:spLocks noChangeShapeType="1"/>
          </p:cNvSpPr>
          <p:nvPr/>
        </p:nvSpPr>
        <p:spPr bwMode="auto">
          <a:xfrm>
            <a:off x="6426201" y="4953000"/>
            <a:ext cx="1045633" cy="603251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0234" name="Line 58"/>
          <p:cNvSpPr>
            <a:spLocks noChangeShapeType="1"/>
          </p:cNvSpPr>
          <p:nvPr/>
        </p:nvSpPr>
        <p:spPr bwMode="auto">
          <a:xfrm>
            <a:off x="4529667" y="6002868"/>
            <a:ext cx="1062567" cy="6138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0259" name="Text Box 83"/>
          <p:cNvSpPr txBox="1">
            <a:spLocks noChangeArrowheads="1"/>
          </p:cNvSpPr>
          <p:nvPr/>
        </p:nvSpPr>
        <p:spPr bwMode="auto">
          <a:xfrm>
            <a:off x="9131301" y="6282268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260" name="Text Box 84"/>
          <p:cNvSpPr txBox="1">
            <a:spLocks noChangeArrowheads="1"/>
          </p:cNvSpPr>
          <p:nvPr/>
        </p:nvSpPr>
        <p:spPr bwMode="auto">
          <a:xfrm>
            <a:off x="9601201" y="6294968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261" name="Oval 85"/>
          <p:cNvSpPr>
            <a:spLocks noChangeArrowheads="1"/>
          </p:cNvSpPr>
          <p:nvPr/>
        </p:nvSpPr>
        <p:spPr bwMode="auto">
          <a:xfrm>
            <a:off x="9584267" y="6231467"/>
            <a:ext cx="146051" cy="146051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266" name="Text Box 90"/>
          <p:cNvSpPr txBox="1">
            <a:spLocks noChangeArrowheads="1"/>
          </p:cNvSpPr>
          <p:nvPr/>
        </p:nvSpPr>
        <p:spPr bwMode="auto">
          <a:xfrm>
            <a:off x="12885574" y="6330834"/>
            <a:ext cx="537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</a:t>
            </a:r>
            <a:endParaRPr lang="th-TH" sz="2400" baseline="-25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50267" name="Text Box 91"/>
          <p:cNvSpPr txBox="1">
            <a:spLocks noChangeArrowheads="1"/>
          </p:cNvSpPr>
          <p:nvPr/>
        </p:nvSpPr>
        <p:spPr bwMode="auto">
          <a:xfrm>
            <a:off x="10744201" y="6311901"/>
            <a:ext cx="537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269" name="Line 93"/>
          <p:cNvSpPr>
            <a:spLocks noChangeShapeType="1"/>
          </p:cNvSpPr>
          <p:nvPr/>
        </p:nvSpPr>
        <p:spPr bwMode="auto">
          <a:xfrm rot="-5400000">
            <a:off x="7848600" y="4428067"/>
            <a:ext cx="36068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0271" name="Text Box 95"/>
          <p:cNvSpPr txBox="1">
            <a:spLocks noChangeArrowheads="1"/>
          </p:cNvSpPr>
          <p:nvPr/>
        </p:nvSpPr>
        <p:spPr bwMode="auto">
          <a:xfrm>
            <a:off x="9097434" y="4745568"/>
            <a:ext cx="492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272" name="Text Box 96"/>
          <p:cNvSpPr txBox="1">
            <a:spLocks noChangeArrowheads="1"/>
          </p:cNvSpPr>
          <p:nvPr/>
        </p:nvSpPr>
        <p:spPr bwMode="auto">
          <a:xfrm>
            <a:off x="9076268" y="2518834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</a:t>
            </a:r>
            <a:endParaRPr lang="th-TH" sz="2400" baseline="-25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50293" name="Rectangle 117"/>
          <p:cNvSpPr>
            <a:spLocks noChangeArrowheads="1"/>
          </p:cNvSpPr>
          <p:nvPr/>
        </p:nvSpPr>
        <p:spPr bwMode="auto">
          <a:xfrm>
            <a:off x="3881968" y="154518"/>
            <a:ext cx="8781571" cy="91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333" b="1" dirty="0">
                <a:solidFill>
                  <a:srgbClr val="0000CC"/>
                </a:solidFill>
                <a:latin typeface="Arial" charset="0"/>
              </a:rPr>
              <a:t>Projection of a normal line</a:t>
            </a:r>
            <a:endParaRPr lang="en-US" sz="24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50228" name="Text Box 52"/>
          <p:cNvSpPr txBox="1">
            <a:spLocks noChangeArrowheads="1"/>
          </p:cNvSpPr>
          <p:nvPr/>
        </p:nvSpPr>
        <p:spPr bwMode="auto">
          <a:xfrm>
            <a:off x="4148667" y="5632451"/>
            <a:ext cx="412292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667">
                <a:solidFill>
                  <a:schemeClr val="bg1"/>
                </a:solidFill>
                <a:latin typeface="Arial" charset="0"/>
              </a:rPr>
              <a:t>A</a:t>
            </a:r>
            <a:endParaRPr lang="th-TH" sz="2667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231" name="Line 55"/>
          <p:cNvSpPr>
            <a:spLocks noChangeShapeType="1"/>
          </p:cNvSpPr>
          <p:nvPr/>
        </p:nvSpPr>
        <p:spPr bwMode="auto">
          <a:xfrm flipH="1">
            <a:off x="3835401" y="6015567"/>
            <a:ext cx="673100" cy="38946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0237" name="Line 61"/>
          <p:cNvSpPr>
            <a:spLocks noChangeShapeType="1"/>
          </p:cNvSpPr>
          <p:nvPr/>
        </p:nvSpPr>
        <p:spPr bwMode="auto">
          <a:xfrm flipH="1">
            <a:off x="4523317" y="4942418"/>
            <a:ext cx="1902883" cy="106044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0307" name="AutoShape 1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678834" y="8127269"/>
            <a:ext cx="1045633" cy="420564"/>
          </a:xfrm>
          <a:prstGeom prst="actionButtonBlank">
            <a:avLst/>
          </a:prstGeom>
          <a:solidFill>
            <a:srgbClr val="CC3300"/>
          </a:solidFill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133">
                <a:latin typeface="Bookman Old Style" pitchFamily="18" charset="0"/>
              </a:rPr>
              <a:t>Play</a:t>
            </a:r>
            <a:endParaRPr lang="th-TH" sz="2133">
              <a:latin typeface="Bookman Old Style" pitchFamily="18" charset="0"/>
            </a:endParaRPr>
          </a:p>
        </p:txBody>
      </p:sp>
      <p:sp>
        <p:nvSpPr>
          <p:cNvPr id="50263" name="Line 87"/>
          <p:cNvSpPr>
            <a:spLocks noChangeShapeType="1"/>
          </p:cNvSpPr>
          <p:nvPr/>
        </p:nvSpPr>
        <p:spPr bwMode="auto">
          <a:xfrm rot="1800000" flipV="1">
            <a:off x="11101917" y="5748867"/>
            <a:ext cx="1888067" cy="109431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0302" name="Line 126"/>
          <p:cNvSpPr>
            <a:spLocks noChangeShapeType="1"/>
          </p:cNvSpPr>
          <p:nvPr/>
        </p:nvSpPr>
        <p:spPr bwMode="auto">
          <a:xfrm rot="18000000" flipV="1">
            <a:off x="8713259" y="3379259"/>
            <a:ext cx="1888067" cy="109431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0309" name="Text Box 133"/>
          <p:cNvSpPr txBox="1">
            <a:spLocks noChangeArrowheads="1"/>
          </p:cNvSpPr>
          <p:nvPr/>
        </p:nvSpPr>
        <p:spPr bwMode="auto">
          <a:xfrm>
            <a:off x="4036484" y="1443568"/>
            <a:ext cx="2878667" cy="420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/>
            <a:r>
              <a:rPr lang="en-US" sz="2133" b="1" dirty="0">
                <a:solidFill>
                  <a:schemeClr val="bg1"/>
                </a:solidFill>
                <a:latin typeface="Arial" charset="0"/>
              </a:rPr>
              <a:t>Glass box concept</a:t>
            </a:r>
            <a:endParaRPr lang="th-TH" sz="2133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310" name="Text Box 134"/>
          <p:cNvSpPr txBox="1">
            <a:spLocks noChangeArrowheads="1"/>
          </p:cNvSpPr>
          <p:nvPr/>
        </p:nvSpPr>
        <p:spPr bwMode="auto">
          <a:xfrm>
            <a:off x="10189633" y="1460500"/>
            <a:ext cx="2536272" cy="420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133" b="1" dirty="0">
                <a:solidFill>
                  <a:schemeClr val="bg1"/>
                </a:solidFill>
                <a:latin typeface="Arial" charset="0"/>
              </a:rPr>
              <a:t>Multiview drawing</a:t>
            </a:r>
            <a:endParaRPr lang="th-TH" sz="2133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311" name="Line 135"/>
          <p:cNvSpPr>
            <a:spLocks noChangeShapeType="1"/>
          </p:cNvSpPr>
          <p:nvPr/>
        </p:nvSpPr>
        <p:spPr bwMode="auto">
          <a:xfrm>
            <a:off x="8195733" y="1608667"/>
            <a:ext cx="0" cy="689186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0313" name="Line 137"/>
          <p:cNvSpPr>
            <a:spLocks noChangeShapeType="1"/>
          </p:cNvSpPr>
          <p:nvPr/>
        </p:nvSpPr>
        <p:spPr bwMode="auto">
          <a:xfrm flipV="1">
            <a:off x="3810000" y="2700867"/>
            <a:ext cx="2700867" cy="149860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0238" name="Freeform 62"/>
          <p:cNvSpPr>
            <a:spLocks/>
          </p:cNvSpPr>
          <p:nvPr/>
        </p:nvSpPr>
        <p:spPr bwMode="auto">
          <a:xfrm>
            <a:off x="4876801" y="3183467"/>
            <a:ext cx="2891367" cy="5317067"/>
          </a:xfrm>
          <a:custGeom>
            <a:avLst/>
            <a:gdLst/>
            <a:ahLst/>
            <a:cxnLst>
              <a:cxn ang="0">
                <a:pos x="0" y="792"/>
              </a:cxn>
              <a:cxn ang="0">
                <a:pos x="1366" y="0"/>
              </a:cxn>
              <a:cxn ang="0">
                <a:pos x="1366" y="1716"/>
              </a:cxn>
              <a:cxn ang="0">
                <a:pos x="0" y="2512"/>
              </a:cxn>
              <a:cxn ang="0">
                <a:pos x="0" y="792"/>
              </a:cxn>
            </a:cxnLst>
            <a:rect l="0" t="0" r="r" b="b"/>
            <a:pathLst>
              <a:path w="1366" h="2512">
                <a:moveTo>
                  <a:pt x="0" y="792"/>
                </a:moveTo>
                <a:lnTo>
                  <a:pt x="1366" y="0"/>
                </a:lnTo>
                <a:lnTo>
                  <a:pt x="1366" y="1716"/>
                </a:lnTo>
                <a:lnTo>
                  <a:pt x="0" y="2512"/>
                </a:lnTo>
                <a:lnTo>
                  <a:pt x="0" y="792"/>
                </a:lnTo>
                <a:close/>
              </a:path>
            </a:pathLst>
          </a:custGeom>
          <a:solidFill>
            <a:srgbClr val="993300">
              <a:alpha val="30000"/>
            </a:srgb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0295" name="Line 119"/>
          <p:cNvSpPr>
            <a:spLocks noChangeShapeType="1"/>
          </p:cNvSpPr>
          <p:nvPr/>
        </p:nvSpPr>
        <p:spPr bwMode="auto">
          <a:xfrm flipV="1">
            <a:off x="4859867" y="5456767"/>
            <a:ext cx="2753784" cy="158750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0250" name="Text Box 74"/>
          <p:cNvSpPr txBox="1">
            <a:spLocks noChangeArrowheads="1"/>
          </p:cNvSpPr>
          <p:nvPr/>
        </p:nvSpPr>
        <p:spPr bwMode="auto">
          <a:xfrm>
            <a:off x="5376334" y="6625168"/>
            <a:ext cx="537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247" name="Text Box 71"/>
          <p:cNvSpPr txBox="1">
            <a:spLocks noChangeArrowheads="1"/>
          </p:cNvSpPr>
          <p:nvPr/>
        </p:nvSpPr>
        <p:spPr bwMode="auto">
          <a:xfrm>
            <a:off x="7251701" y="5604934"/>
            <a:ext cx="537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258" name="Line 82"/>
          <p:cNvSpPr>
            <a:spLocks noChangeShapeType="1"/>
          </p:cNvSpPr>
          <p:nvPr/>
        </p:nvSpPr>
        <p:spPr bwMode="auto">
          <a:xfrm flipH="1">
            <a:off x="5590118" y="5554133"/>
            <a:ext cx="1875367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0314" name="Oval 138"/>
          <p:cNvSpPr>
            <a:spLocks noChangeArrowheads="1"/>
          </p:cNvSpPr>
          <p:nvPr/>
        </p:nvSpPr>
        <p:spPr bwMode="auto">
          <a:xfrm>
            <a:off x="5532967" y="6561667"/>
            <a:ext cx="112184" cy="112184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320" name="Oval 144"/>
          <p:cNvSpPr>
            <a:spLocks noChangeArrowheads="1"/>
          </p:cNvSpPr>
          <p:nvPr/>
        </p:nvSpPr>
        <p:spPr bwMode="auto">
          <a:xfrm>
            <a:off x="7410451" y="5501218"/>
            <a:ext cx="112183" cy="11218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240" name="Freeform 64"/>
          <p:cNvSpPr>
            <a:spLocks/>
          </p:cNvSpPr>
          <p:nvPr/>
        </p:nvSpPr>
        <p:spPr bwMode="auto">
          <a:xfrm>
            <a:off x="2692400" y="3556001"/>
            <a:ext cx="2184400" cy="49678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2" y="614"/>
              </a:cxn>
              <a:cxn ang="0">
                <a:pos x="1032" y="2347"/>
              </a:cxn>
              <a:cxn ang="0">
                <a:pos x="0" y="1758"/>
              </a:cxn>
              <a:cxn ang="0">
                <a:pos x="0" y="0"/>
              </a:cxn>
            </a:cxnLst>
            <a:rect l="0" t="0" r="r" b="b"/>
            <a:pathLst>
              <a:path w="1032" h="2347">
                <a:moveTo>
                  <a:pt x="0" y="0"/>
                </a:moveTo>
                <a:lnTo>
                  <a:pt x="1032" y="614"/>
                </a:lnTo>
                <a:lnTo>
                  <a:pt x="1032" y="2347"/>
                </a:lnTo>
                <a:lnTo>
                  <a:pt x="0" y="17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0294" name="Line 118"/>
          <p:cNvSpPr>
            <a:spLocks noChangeShapeType="1"/>
          </p:cNvSpPr>
          <p:nvPr/>
        </p:nvSpPr>
        <p:spPr bwMode="auto">
          <a:xfrm>
            <a:off x="3854451" y="6460067"/>
            <a:ext cx="1016000" cy="575733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0312" name="Line 136"/>
          <p:cNvSpPr>
            <a:spLocks noChangeShapeType="1"/>
          </p:cNvSpPr>
          <p:nvPr/>
        </p:nvSpPr>
        <p:spPr bwMode="auto">
          <a:xfrm flipV="1">
            <a:off x="3797300" y="4199467"/>
            <a:ext cx="0" cy="222250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0239" name="Freeform 63"/>
          <p:cNvSpPr>
            <a:spLocks/>
          </p:cNvSpPr>
          <p:nvPr/>
        </p:nvSpPr>
        <p:spPr bwMode="auto">
          <a:xfrm>
            <a:off x="2692400" y="1905000"/>
            <a:ext cx="5063067" cy="2956984"/>
          </a:xfrm>
          <a:custGeom>
            <a:avLst/>
            <a:gdLst/>
            <a:ahLst/>
            <a:cxnLst>
              <a:cxn ang="0">
                <a:pos x="0" y="786"/>
              </a:cxn>
              <a:cxn ang="0">
                <a:pos x="1032" y="1397"/>
              </a:cxn>
              <a:cxn ang="0">
                <a:pos x="2392" y="612"/>
              </a:cxn>
              <a:cxn ang="0">
                <a:pos x="1368" y="0"/>
              </a:cxn>
              <a:cxn ang="0">
                <a:pos x="0" y="786"/>
              </a:cxn>
            </a:cxnLst>
            <a:rect l="0" t="0" r="r" b="b"/>
            <a:pathLst>
              <a:path w="2392" h="1397">
                <a:moveTo>
                  <a:pt x="0" y="786"/>
                </a:moveTo>
                <a:lnTo>
                  <a:pt x="1032" y="1397"/>
                </a:lnTo>
                <a:lnTo>
                  <a:pt x="2392" y="612"/>
                </a:lnTo>
                <a:lnTo>
                  <a:pt x="1368" y="0"/>
                </a:lnTo>
                <a:lnTo>
                  <a:pt x="0" y="786"/>
                </a:lnTo>
                <a:close/>
              </a:path>
            </a:pathLst>
          </a:custGeom>
          <a:solidFill>
            <a:srgbClr val="000099">
              <a:alpha val="30000"/>
            </a:srgb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0318" name="Oval 142"/>
          <p:cNvSpPr>
            <a:spLocks noChangeArrowheads="1"/>
          </p:cNvSpPr>
          <p:nvPr/>
        </p:nvSpPr>
        <p:spPr bwMode="auto">
          <a:xfrm>
            <a:off x="6337300" y="2705100"/>
            <a:ext cx="112184" cy="112184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319" name="Oval 143"/>
          <p:cNvSpPr>
            <a:spLocks noChangeArrowheads="1"/>
          </p:cNvSpPr>
          <p:nvPr/>
        </p:nvSpPr>
        <p:spPr bwMode="auto">
          <a:xfrm>
            <a:off x="4474633" y="3738033"/>
            <a:ext cx="112184" cy="112184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248" name="Text Box 72"/>
          <p:cNvSpPr txBox="1">
            <a:spLocks noChangeArrowheads="1"/>
          </p:cNvSpPr>
          <p:nvPr/>
        </p:nvSpPr>
        <p:spPr bwMode="auto">
          <a:xfrm>
            <a:off x="4059767" y="3325285"/>
            <a:ext cx="492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251" name="Text Box 75"/>
          <p:cNvSpPr txBox="1">
            <a:spLocks noChangeArrowheads="1"/>
          </p:cNvSpPr>
          <p:nvPr/>
        </p:nvSpPr>
        <p:spPr bwMode="auto">
          <a:xfrm>
            <a:off x="5983818" y="2264834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268" name="Line 92"/>
          <p:cNvSpPr>
            <a:spLocks noChangeShapeType="1"/>
          </p:cNvSpPr>
          <p:nvPr/>
        </p:nvSpPr>
        <p:spPr bwMode="auto">
          <a:xfrm flipH="1">
            <a:off x="4519084" y="2751667"/>
            <a:ext cx="1896533" cy="1054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0246" name="Text Box 70"/>
          <p:cNvSpPr txBox="1">
            <a:spLocks noChangeArrowheads="1"/>
          </p:cNvSpPr>
          <p:nvPr/>
        </p:nvSpPr>
        <p:spPr bwMode="auto">
          <a:xfrm>
            <a:off x="3268134" y="6316134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249" name="Text Box 73"/>
          <p:cNvSpPr txBox="1">
            <a:spLocks noChangeArrowheads="1"/>
          </p:cNvSpPr>
          <p:nvPr/>
        </p:nvSpPr>
        <p:spPr bwMode="auto">
          <a:xfrm>
            <a:off x="3666068" y="6565901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252" name="Oval 76"/>
          <p:cNvSpPr>
            <a:spLocks noChangeArrowheads="1"/>
          </p:cNvSpPr>
          <p:nvPr/>
        </p:nvSpPr>
        <p:spPr bwMode="auto">
          <a:xfrm>
            <a:off x="3742267" y="6366933"/>
            <a:ext cx="112184" cy="112184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5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5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5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0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5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5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5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5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1000"/>
                                        <p:tgtEl>
                                          <p:spTgt spid="5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5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5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50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5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5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50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50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50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50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07"/>
                  </p:tgtEl>
                </p:cond>
              </p:nextCondLst>
            </p:seq>
          </p:childTnLst>
        </p:cTn>
      </p:par>
    </p:tnLst>
    <p:bldLst>
      <p:bldP spid="50262" grpId="0" animBg="1"/>
      <p:bldP spid="50306" grpId="0" animBg="1"/>
      <p:bldP spid="50229" grpId="0"/>
      <p:bldP spid="50230" grpId="0" animBg="1"/>
      <p:bldP spid="50232" grpId="0" animBg="1"/>
      <p:bldP spid="50233" grpId="0" animBg="1"/>
      <p:bldP spid="50234" grpId="0" animBg="1"/>
      <p:bldP spid="50259" grpId="0"/>
      <p:bldP spid="50259" grpId="1"/>
      <p:bldP spid="50260" grpId="0"/>
      <p:bldP spid="50260" grpId="1"/>
      <p:bldP spid="50261" grpId="0" animBg="1"/>
      <p:bldP spid="50266" grpId="0"/>
      <p:bldP spid="50266" grpId="1"/>
      <p:bldP spid="50267" grpId="0"/>
      <p:bldP spid="50267" grpId="1"/>
      <p:bldP spid="50269" grpId="0" animBg="1"/>
      <p:bldP spid="50271" grpId="0"/>
      <p:bldP spid="50271" grpId="1"/>
      <p:bldP spid="50272" grpId="0"/>
      <p:bldP spid="50272" grpId="1"/>
      <p:bldP spid="50228" grpId="0"/>
      <p:bldP spid="50231" grpId="0" animBg="1"/>
      <p:bldP spid="50237" grpId="0" animBg="1"/>
      <p:bldP spid="50307" grpId="0" animBg="1"/>
      <p:bldP spid="50263" grpId="0" animBg="1"/>
      <p:bldP spid="50302" grpId="0" animBg="1"/>
      <p:bldP spid="50309" grpId="0" animBg="1"/>
      <p:bldP spid="50310" grpId="0" animBg="1"/>
      <p:bldP spid="50311" grpId="0" animBg="1"/>
      <p:bldP spid="50313" grpId="0" animBg="1"/>
      <p:bldP spid="50238" grpId="0" animBg="1"/>
      <p:bldP spid="50295" grpId="0" animBg="1"/>
      <p:bldP spid="50250" grpId="0"/>
      <p:bldP spid="50247" grpId="0"/>
      <p:bldP spid="50258" grpId="0" animBg="1"/>
      <p:bldP spid="50314" grpId="0" animBg="1"/>
      <p:bldP spid="50314" grpId="1" animBg="1"/>
      <p:bldP spid="50320" grpId="0" animBg="1"/>
      <p:bldP spid="50320" grpId="1" animBg="1"/>
      <p:bldP spid="50240" grpId="0" animBg="1"/>
      <p:bldP spid="50294" grpId="0" animBg="1"/>
      <p:bldP spid="50312" grpId="0" animBg="1"/>
      <p:bldP spid="50239" grpId="0" animBg="1"/>
      <p:bldP spid="50318" grpId="0" animBg="1"/>
      <p:bldP spid="50318" grpId="1" animBg="1"/>
      <p:bldP spid="50319" grpId="0" animBg="1"/>
      <p:bldP spid="50319" grpId="1" animBg="1"/>
      <p:bldP spid="50248" grpId="0"/>
      <p:bldP spid="50251" grpId="0"/>
      <p:bldP spid="50268" grpId="0" animBg="1"/>
      <p:bldP spid="50246" grpId="0"/>
      <p:bldP spid="50249" grpId="0"/>
      <p:bldP spid="5025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9652001" y="6299200"/>
            <a:ext cx="36957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15" name="Line 71"/>
          <p:cNvSpPr>
            <a:spLocks noChangeShapeType="1"/>
          </p:cNvSpPr>
          <p:nvPr/>
        </p:nvSpPr>
        <p:spPr bwMode="auto">
          <a:xfrm>
            <a:off x="9639300" y="6731000"/>
            <a:ext cx="3708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16" name="Line 72"/>
          <p:cNvSpPr>
            <a:spLocks noChangeShapeType="1"/>
          </p:cNvSpPr>
          <p:nvPr/>
        </p:nvSpPr>
        <p:spPr bwMode="auto">
          <a:xfrm>
            <a:off x="9639300" y="7145867"/>
            <a:ext cx="3708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46" name="AutoShape 2"/>
          <p:cNvSpPr>
            <a:spLocks noChangeArrowheads="1"/>
          </p:cNvSpPr>
          <p:nvPr/>
        </p:nvSpPr>
        <p:spPr bwMode="auto">
          <a:xfrm>
            <a:off x="2286000" y="1422400"/>
            <a:ext cx="11802533" cy="7230533"/>
          </a:xfrm>
          <a:prstGeom prst="roundRect">
            <a:avLst>
              <a:gd name="adj" fmla="val 6694"/>
            </a:avLst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grpSp>
        <p:nvGrpSpPr>
          <p:cNvPr id="210947" name="Group 3"/>
          <p:cNvGrpSpPr>
            <a:grpSpLocks/>
          </p:cNvGrpSpPr>
          <p:nvPr/>
        </p:nvGrpSpPr>
        <p:grpSpPr bwMode="auto">
          <a:xfrm>
            <a:off x="3714751" y="4415368"/>
            <a:ext cx="2781300" cy="2137833"/>
            <a:chOff x="723" y="1950"/>
            <a:chExt cx="1314" cy="1010"/>
          </a:xfrm>
        </p:grpSpPr>
        <p:pic>
          <p:nvPicPr>
            <p:cNvPr id="210948" name="Picture 4" descr="Part 4-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3" y="1950"/>
              <a:ext cx="1314" cy="1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949" name="Line 5"/>
            <p:cNvSpPr>
              <a:spLocks noChangeShapeType="1"/>
            </p:cNvSpPr>
            <p:nvPr/>
          </p:nvSpPr>
          <p:spPr bwMode="auto">
            <a:xfrm flipV="1">
              <a:off x="1396" y="2638"/>
              <a:ext cx="176" cy="10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0950" name="Line 6"/>
            <p:cNvSpPr>
              <a:spLocks noChangeShapeType="1"/>
            </p:cNvSpPr>
            <p:nvPr/>
          </p:nvSpPr>
          <p:spPr bwMode="auto">
            <a:xfrm>
              <a:off x="1572" y="2640"/>
              <a:ext cx="0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210952" name="Freeform 8"/>
          <p:cNvSpPr>
            <a:spLocks/>
          </p:cNvSpPr>
          <p:nvPr/>
        </p:nvSpPr>
        <p:spPr bwMode="auto">
          <a:xfrm>
            <a:off x="2692400" y="1905000"/>
            <a:ext cx="5063067" cy="2956984"/>
          </a:xfrm>
          <a:custGeom>
            <a:avLst/>
            <a:gdLst/>
            <a:ahLst/>
            <a:cxnLst>
              <a:cxn ang="0">
                <a:pos x="0" y="786"/>
              </a:cxn>
              <a:cxn ang="0">
                <a:pos x="1032" y="1397"/>
              </a:cxn>
              <a:cxn ang="0">
                <a:pos x="2392" y="612"/>
              </a:cxn>
              <a:cxn ang="0">
                <a:pos x="1368" y="0"/>
              </a:cxn>
              <a:cxn ang="0">
                <a:pos x="0" y="786"/>
              </a:cxn>
            </a:cxnLst>
            <a:rect l="0" t="0" r="r" b="b"/>
            <a:pathLst>
              <a:path w="2392" h="1397">
                <a:moveTo>
                  <a:pt x="0" y="786"/>
                </a:moveTo>
                <a:lnTo>
                  <a:pt x="1032" y="1397"/>
                </a:lnTo>
                <a:lnTo>
                  <a:pt x="2392" y="612"/>
                </a:lnTo>
                <a:lnTo>
                  <a:pt x="1368" y="0"/>
                </a:lnTo>
                <a:lnTo>
                  <a:pt x="0" y="786"/>
                </a:lnTo>
                <a:close/>
              </a:path>
            </a:pathLst>
          </a:custGeom>
          <a:solidFill>
            <a:srgbClr val="000099">
              <a:alpha val="30000"/>
            </a:srgb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55" name="Line 11"/>
          <p:cNvSpPr>
            <a:spLocks noChangeShapeType="1"/>
          </p:cNvSpPr>
          <p:nvPr/>
        </p:nvSpPr>
        <p:spPr bwMode="auto">
          <a:xfrm flipV="1">
            <a:off x="6417733" y="2749551"/>
            <a:ext cx="0" cy="219498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56" name="Line 12"/>
          <p:cNvSpPr>
            <a:spLocks noChangeShapeType="1"/>
          </p:cNvSpPr>
          <p:nvPr/>
        </p:nvSpPr>
        <p:spPr bwMode="auto">
          <a:xfrm flipV="1">
            <a:off x="4529667" y="3801533"/>
            <a:ext cx="0" cy="218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57" name="Line 13"/>
          <p:cNvSpPr>
            <a:spLocks noChangeShapeType="1"/>
          </p:cNvSpPr>
          <p:nvPr/>
        </p:nvSpPr>
        <p:spPr bwMode="auto">
          <a:xfrm>
            <a:off x="6426201" y="4953000"/>
            <a:ext cx="1045633" cy="603251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>
            <a:off x="4529667" y="6002868"/>
            <a:ext cx="1062567" cy="6138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65" name="Line 21"/>
          <p:cNvSpPr>
            <a:spLocks noChangeShapeType="1"/>
          </p:cNvSpPr>
          <p:nvPr/>
        </p:nvSpPr>
        <p:spPr bwMode="auto">
          <a:xfrm rot="-5400000">
            <a:off x="7823200" y="4453467"/>
            <a:ext cx="36576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70" name="Rectangle 26"/>
          <p:cNvSpPr>
            <a:spLocks noChangeArrowheads="1"/>
          </p:cNvSpPr>
          <p:nvPr/>
        </p:nvSpPr>
        <p:spPr bwMode="auto">
          <a:xfrm>
            <a:off x="3583518" y="154518"/>
            <a:ext cx="9389109" cy="91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333" b="1" dirty="0">
                <a:solidFill>
                  <a:srgbClr val="0070C0"/>
                </a:solidFill>
                <a:latin typeface="Arial" charset="0"/>
              </a:rPr>
              <a:t>Projection of a normal plane</a:t>
            </a:r>
            <a:endParaRPr lang="en-US" sz="24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10975" name="Line 31"/>
          <p:cNvSpPr>
            <a:spLocks noChangeShapeType="1"/>
          </p:cNvSpPr>
          <p:nvPr/>
        </p:nvSpPr>
        <p:spPr bwMode="auto">
          <a:xfrm flipH="1">
            <a:off x="3803652" y="6015567"/>
            <a:ext cx="704849" cy="40851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77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678834" y="8127269"/>
            <a:ext cx="1045633" cy="420564"/>
          </a:xfrm>
          <a:prstGeom prst="actionButtonBlank">
            <a:avLst/>
          </a:prstGeom>
          <a:solidFill>
            <a:srgbClr val="CC3300"/>
          </a:solidFill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133">
                <a:latin typeface="Bookman Old Style" pitchFamily="18" charset="0"/>
              </a:rPr>
              <a:t>Play</a:t>
            </a:r>
            <a:endParaRPr lang="th-TH" sz="2133">
              <a:latin typeface="Bookman Old Style" pitchFamily="18" charset="0"/>
            </a:endParaRPr>
          </a:p>
        </p:txBody>
      </p:sp>
      <p:sp>
        <p:nvSpPr>
          <p:cNvPr id="210978" name="Line 34"/>
          <p:cNvSpPr>
            <a:spLocks noChangeShapeType="1"/>
          </p:cNvSpPr>
          <p:nvPr/>
        </p:nvSpPr>
        <p:spPr bwMode="auto">
          <a:xfrm rot="1800000" flipV="1">
            <a:off x="11101917" y="5748867"/>
            <a:ext cx="1888067" cy="109431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79" name="Line 35"/>
          <p:cNvSpPr>
            <a:spLocks noChangeShapeType="1"/>
          </p:cNvSpPr>
          <p:nvPr/>
        </p:nvSpPr>
        <p:spPr bwMode="auto">
          <a:xfrm rot="18000000" flipV="1">
            <a:off x="8713259" y="3379259"/>
            <a:ext cx="1888067" cy="109431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80" name="Text Box 36"/>
          <p:cNvSpPr txBox="1">
            <a:spLocks noChangeArrowheads="1"/>
          </p:cNvSpPr>
          <p:nvPr/>
        </p:nvSpPr>
        <p:spPr bwMode="auto">
          <a:xfrm>
            <a:off x="4036484" y="1456268"/>
            <a:ext cx="2878667" cy="420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/>
            <a:r>
              <a:rPr lang="en-US" sz="2133" b="1" dirty="0">
                <a:solidFill>
                  <a:schemeClr val="bg1"/>
                </a:solidFill>
                <a:latin typeface="Arial" charset="0"/>
              </a:rPr>
              <a:t>Glass box concept</a:t>
            </a:r>
            <a:endParaRPr lang="th-TH" sz="2133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0981" name="Text Box 37"/>
          <p:cNvSpPr txBox="1">
            <a:spLocks noChangeArrowheads="1"/>
          </p:cNvSpPr>
          <p:nvPr/>
        </p:nvSpPr>
        <p:spPr bwMode="auto">
          <a:xfrm>
            <a:off x="10189633" y="1473200"/>
            <a:ext cx="2536272" cy="420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133" b="1" dirty="0">
                <a:solidFill>
                  <a:schemeClr val="bg1"/>
                </a:solidFill>
                <a:latin typeface="Arial" charset="0"/>
              </a:rPr>
              <a:t>Multiview drawing</a:t>
            </a:r>
            <a:endParaRPr lang="th-TH" sz="2133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0982" name="Line 38"/>
          <p:cNvSpPr>
            <a:spLocks noChangeShapeType="1"/>
          </p:cNvSpPr>
          <p:nvPr/>
        </p:nvSpPr>
        <p:spPr bwMode="auto">
          <a:xfrm>
            <a:off x="8195733" y="1608667"/>
            <a:ext cx="0" cy="689186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84" name="Line 40"/>
          <p:cNvSpPr>
            <a:spLocks noChangeShapeType="1"/>
          </p:cNvSpPr>
          <p:nvPr/>
        </p:nvSpPr>
        <p:spPr bwMode="auto">
          <a:xfrm flipV="1">
            <a:off x="3810000" y="2700867"/>
            <a:ext cx="2700867" cy="149860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95" name="Freeform 51"/>
          <p:cNvSpPr>
            <a:spLocks/>
          </p:cNvSpPr>
          <p:nvPr/>
        </p:nvSpPr>
        <p:spPr bwMode="auto">
          <a:xfrm>
            <a:off x="4527551" y="4933951"/>
            <a:ext cx="1892300" cy="1504949"/>
          </a:xfrm>
          <a:custGeom>
            <a:avLst/>
            <a:gdLst/>
            <a:ahLst/>
            <a:cxnLst>
              <a:cxn ang="0">
                <a:pos x="0" y="507"/>
              </a:cxn>
              <a:cxn ang="0">
                <a:pos x="894" y="0"/>
              </a:cxn>
              <a:cxn ang="0">
                <a:pos x="894" y="402"/>
              </a:cxn>
              <a:cxn ang="0">
                <a:pos x="467" y="648"/>
              </a:cxn>
              <a:cxn ang="0">
                <a:pos x="467" y="438"/>
              </a:cxn>
              <a:cxn ang="0">
                <a:pos x="0" y="711"/>
              </a:cxn>
              <a:cxn ang="0">
                <a:pos x="0" y="507"/>
              </a:cxn>
            </a:cxnLst>
            <a:rect l="0" t="0" r="r" b="b"/>
            <a:pathLst>
              <a:path w="894" h="711">
                <a:moveTo>
                  <a:pt x="0" y="507"/>
                </a:moveTo>
                <a:lnTo>
                  <a:pt x="894" y="0"/>
                </a:lnTo>
                <a:lnTo>
                  <a:pt x="894" y="402"/>
                </a:lnTo>
                <a:lnTo>
                  <a:pt x="467" y="648"/>
                </a:lnTo>
                <a:lnTo>
                  <a:pt x="467" y="438"/>
                </a:lnTo>
                <a:lnTo>
                  <a:pt x="0" y="711"/>
                </a:lnTo>
                <a:lnTo>
                  <a:pt x="0" y="507"/>
                </a:lnTo>
                <a:close/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92" name="Line 48"/>
          <p:cNvSpPr>
            <a:spLocks noChangeShapeType="1"/>
          </p:cNvSpPr>
          <p:nvPr/>
        </p:nvSpPr>
        <p:spPr bwMode="auto">
          <a:xfrm flipH="1">
            <a:off x="4519084" y="2751667"/>
            <a:ext cx="1896533" cy="1054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96" name="Line 52"/>
          <p:cNvSpPr>
            <a:spLocks noChangeShapeType="1"/>
          </p:cNvSpPr>
          <p:nvPr/>
        </p:nvSpPr>
        <p:spPr bwMode="auto">
          <a:xfrm flipH="1">
            <a:off x="3820584" y="6434667"/>
            <a:ext cx="694267" cy="40216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97" name="Line 53"/>
          <p:cNvSpPr>
            <a:spLocks noChangeShapeType="1"/>
          </p:cNvSpPr>
          <p:nvPr/>
        </p:nvSpPr>
        <p:spPr bwMode="auto">
          <a:xfrm flipH="1">
            <a:off x="3799418" y="6314017"/>
            <a:ext cx="1693333" cy="980016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05" name="Line 61"/>
          <p:cNvSpPr>
            <a:spLocks noChangeShapeType="1"/>
          </p:cNvSpPr>
          <p:nvPr/>
        </p:nvSpPr>
        <p:spPr bwMode="auto">
          <a:xfrm>
            <a:off x="4521201" y="6426201"/>
            <a:ext cx="1062567" cy="6138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07" name="Line 63"/>
          <p:cNvSpPr>
            <a:spLocks noChangeShapeType="1"/>
          </p:cNvSpPr>
          <p:nvPr/>
        </p:nvSpPr>
        <p:spPr bwMode="auto">
          <a:xfrm>
            <a:off x="5503334" y="5867401"/>
            <a:ext cx="1062567" cy="6138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09" name="Line 65"/>
          <p:cNvSpPr>
            <a:spLocks noChangeShapeType="1"/>
          </p:cNvSpPr>
          <p:nvPr/>
        </p:nvSpPr>
        <p:spPr bwMode="auto">
          <a:xfrm>
            <a:off x="5503334" y="6299201"/>
            <a:ext cx="1062567" cy="6138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11" name="Line 67"/>
          <p:cNvSpPr>
            <a:spLocks noChangeShapeType="1"/>
          </p:cNvSpPr>
          <p:nvPr/>
        </p:nvSpPr>
        <p:spPr bwMode="auto">
          <a:xfrm>
            <a:off x="6426201" y="5774268"/>
            <a:ext cx="1062567" cy="6138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99" name="Line 55"/>
          <p:cNvSpPr>
            <a:spLocks noChangeShapeType="1"/>
          </p:cNvSpPr>
          <p:nvPr/>
        </p:nvSpPr>
        <p:spPr bwMode="auto">
          <a:xfrm>
            <a:off x="9656233" y="6290734"/>
            <a:ext cx="0" cy="86995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17" name="Line 73"/>
          <p:cNvSpPr>
            <a:spLocks noChangeShapeType="1"/>
          </p:cNvSpPr>
          <p:nvPr/>
        </p:nvSpPr>
        <p:spPr bwMode="auto">
          <a:xfrm>
            <a:off x="10981267" y="6299200"/>
            <a:ext cx="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18" name="Line 74"/>
          <p:cNvSpPr>
            <a:spLocks noChangeShapeType="1"/>
          </p:cNvSpPr>
          <p:nvPr/>
        </p:nvSpPr>
        <p:spPr bwMode="auto">
          <a:xfrm rot="1804115" flipV="1">
            <a:off x="11040533" y="6443133"/>
            <a:ext cx="965200" cy="55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19" name="Line 75"/>
          <p:cNvSpPr>
            <a:spLocks noChangeShapeType="1"/>
          </p:cNvSpPr>
          <p:nvPr/>
        </p:nvSpPr>
        <p:spPr bwMode="auto">
          <a:xfrm>
            <a:off x="12056533" y="6714067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20" name="Line 76"/>
          <p:cNvSpPr>
            <a:spLocks noChangeShapeType="1"/>
          </p:cNvSpPr>
          <p:nvPr/>
        </p:nvSpPr>
        <p:spPr bwMode="auto">
          <a:xfrm rot="1769764" flipV="1">
            <a:off x="12117918" y="6881285"/>
            <a:ext cx="944033" cy="53551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21" name="Line 77"/>
          <p:cNvSpPr>
            <a:spLocks noChangeShapeType="1"/>
          </p:cNvSpPr>
          <p:nvPr/>
        </p:nvSpPr>
        <p:spPr bwMode="auto">
          <a:xfrm>
            <a:off x="13112751" y="6299200"/>
            <a:ext cx="0" cy="85513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22" name="Line 78"/>
          <p:cNvSpPr>
            <a:spLocks noChangeShapeType="1"/>
          </p:cNvSpPr>
          <p:nvPr/>
        </p:nvSpPr>
        <p:spPr bwMode="auto">
          <a:xfrm flipV="1">
            <a:off x="5503333" y="3251200"/>
            <a:ext cx="0" cy="26077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51" name="Freeform 7"/>
          <p:cNvSpPr>
            <a:spLocks/>
          </p:cNvSpPr>
          <p:nvPr/>
        </p:nvSpPr>
        <p:spPr bwMode="auto">
          <a:xfrm>
            <a:off x="4876801" y="3183467"/>
            <a:ext cx="2891367" cy="5317067"/>
          </a:xfrm>
          <a:custGeom>
            <a:avLst/>
            <a:gdLst/>
            <a:ahLst/>
            <a:cxnLst>
              <a:cxn ang="0">
                <a:pos x="0" y="792"/>
              </a:cxn>
              <a:cxn ang="0">
                <a:pos x="1366" y="0"/>
              </a:cxn>
              <a:cxn ang="0">
                <a:pos x="1366" y="1716"/>
              </a:cxn>
              <a:cxn ang="0">
                <a:pos x="0" y="2512"/>
              </a:cxn>
              <a:cxn ang="0">
                <a:pos x="0" y="792"/>
              </a:cxn>
            </a:cxnLst>
            <a:rect l="0" t="0" r="r" b="b"/>
            <a:pathLst>
              <a:path w="1366" h="2512">
                <a:moveTo>
                  <a:pt x="0" y="792"/>
                </a:moveTo>
                <a:lnTo>
                  <a:pt x="1366" y="0"/>
                </a:lnTo>
                <a:lnTo>
                  <a:pt x="1366" y="1716"/>
                </a:lnTo>
                <a:lnTo>
                  <a:pt x="0" y="2512"/>
                </a:lnTo>
                <a:lnTo>
                  <a:pt x="0" y="792"/>
                </a:lnTo>
                <a:close/>
              </a:path>
            </a:pathLst>
          </a:custGeom>
          <a:solidFill>
            <a:srgbClr val="993300">
              <a:alpha val="30000"/>
            </a:srgb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53" name="Freeform 9"/>
          <p:cNvSpPr>
            <a:spLocks/>
          </p:cNvSpPr>
          <p:nvPr/>
        </p:nvSpPr>
        <p:spPr bwMode="auto">
          <a:xfrm>
            <a:off x="2692400" y="3556001"/>
            <a:ext cx="2184400" cy="49678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2" y="614"/>
              </a:cxn>
              <a:cxn ang="0">
                <a:pos x="1032" y="2347"/>
              </a:cxn>
              <a:cxn ang="0">
                <a:pos x="0" y="1758"/>
              </a:cxn>
              <a:cxn ang="0">
                <a:pos x="0" y="0"/>
              </a:cxn>
            </a:cxnLst>
            <a:rect l="0" t="0" r="r" b="b"/>
            <a:pathLst>
              <a:path w="1032" h="2347">
                <a:moveTo>
                  <a:pt x="0" y="0"/>
                </a:moveTo>
                <a:lnTo>
                  <a:pt x="1032" y="614"/>
                </a:lnTo>
                <a:lnTo>
                  <a:pt x="1032" y="2347"/>
                </a:lnTo>
                <a:lnTo>
                  <a:pt x="0" y="17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71" name="Line 27"/>
          <p:cNvSpPr>
            <a:spLocks noChangeShapeType="1"/>
          </p:cNvSpPr>
          <p:nvPr/>
        </p:nvSpPr>
        <p:spPr bwMode="auto">
          <a:xfrm>
            <a:off x="3816352" y="6434667"/>
            <a:ext cx="1060449" cy="601133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72" name="Line 28"/>
          <p:cNvSpPr>
            <a:spLocks noChangeShapeType="1"/>
          </p:cNvSpPr>
          <p:nvPr/>
        </p:nvSpPr>
        <p:spPr bwMode="auto">
          <a:xfrm flipV="1">
            <a:off x="4859867" y="5456767"/>
            <a:ext cx="2753784" cy="158750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83" name="Line 39"/>
          <p:cNvSpPr>
            <a:spLocks noChangeShapeType="1"/>
          </p:cNvSpPr>
          <p:nvPr/>
        </p:nvSpPr>
        <p:spPr bwMode="auto">
          <a:xfrm flipV="1">
            <a:off x="3797300" y="4199467"/>
            <a:ext cx="0" cy="222250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88" name="Line 44"/>
          <p:cNvSpPr>
            <a:spLocks noChangeShapeType="1"/>
          </p:cNvSpPr>
          <p:nvPr/>
        </p:nvSpPr>
        <p:spPr bwMode="auto">
          <a:xfrm flipH="1">
            <a:off x="5590117" y="5549901"/>
            <a:ext cx="1877483" cy="107103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0998" name="Line 54"/>
          <p:cNvSpPr>
            <a:spLocks noChangeShapeType="1"/>
          </p:cNvSpPr>
          <p:nvPr/>
        </p:nvSpPr>
        <p:spPr bwMode="auto">
          <a:xfrm>
            <a:off x="3797300" y="6426201"/>
            <a:ext cx="0" cy="86995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01" name="Line 57"/>
          <p:cNvSpPr>
            <a:spLocks noChangeShapeType="1"/>
          </p:cNvSpPr>
          <p:nvPr/>
        </p:nvSpPr>
        <p:spPr bwMode="auto">
          <a:xfrm>
            <a:off x="3807885" y="6841067"/>
            <a:ext cx="1060449" cy="601133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02" name="Line 58"/>
          <p:cNvSpPr>
            <a:spLocks noChangeShapeType="1"/>
          </p:cNvSpPr>
          <p:nvPr/>
        </p:nvSpPr>
        <p:spPr bwMode="auto">
          <a:xfrm flipV="1">
            <a:off x="4851400" y="5863167"/>
            <a:ext cx="2753784" cy="158750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03" name="Line 59"/>
          <p:cNvSpPr>
            <a:spLocks noChangeShapeType="1"/>
          </p:cNvSpPr>
          <p:nvPr/>
        </p:nvSpPr>
        <p:spPr bwMode="auto">
          <a:xfrm>
            <a:off x="3799418" y="7281334"/>
            <a:ext cx="1060449" cy="601133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04" name="Line 60"/>
          <p:cNvSpPr>
            <a:spLocks noChangeShapeType="1"/>
          </p:cNvSpPr>
          <p:nvPr/>
        </p:nvSpPr>
        <p:spPr bwMode="auto">
          <a:xfrm flipV="1">
            <a:off x="4842933" y="6303434"/>
            <a:ext cx="2753784" cy="158750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06" name="Line 62"/>
          <p:cNvSpPr>
            <a:spLocks noChangeShapeType="1"/>
          </p:cNvSpPr>
          <p:nvPr/>
        </p:nvSpPr>
        <p:spPr bwMode="auto">
          <a:xfrm>
            <a:off x="5588000" y="6604000"/>
            <a:ext cx="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08" name="Line 64"/>
          <p:cNvSpPr>
            <a:spLocks noChangeShapeType="1"/>
          </p:cNvSpPr>
          <p:nvPr/>
        </p:nvSpPr>
        <p:spPr bwMode="auto">
          <a:xfrm flipV="1">
            <a:off x="5579533" y="6468533"/>
            <a:ext cx="965200" cy="55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10" name="Line 66"/>
          <p:cNvSpPr>
            <a:spLocks noChangeShapeType="1"/>
          </p:cNvSpPr>
          <p:nvPr/>
        </p:nvSpPr>
        <p:spPr bwMode="auto">
          <a:xfrm>
            <a:off x="6544733" y="645160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12" name="Line 68"/>
          <p:cNvSpPr>
            <a:spLocks noChangeShapeType="1"/>
          </p:cNvSpPr>
          <p:nvPr/>
        </p:nvSpPr>
        <p:spPr bwMode="auto">
          <a:xfrm flipV="1">
            <a:off x="6544733" y="6366933"/>
            <a:ext cx="9398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1013" name="Line 69"/>
          <p:cNvSpPr>
            <a:spLocks noChangeShapeType="1"/>
          </p:cNvSpPr>
          <p:nvPr/>
        </p:nvSpPr>
        <p:spPr bwMode="auto">
          <a:xfrm>
            <a:off x="7467600" y="5537200"/>
            <a:ext cx="0" cy="85513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0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1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1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21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1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1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1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1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1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1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1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1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1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1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1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1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21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21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1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21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21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21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21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21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21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21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21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1000"/>
                                        <p:tgtEl>
                                          <p:spTgt spid="21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000"/>
                                        <p:tgtEl>
                                          <p:spTgt spid="21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0"/>
                                        <p:tgtEl>
                                          <p:spTgt spid="21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21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21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0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1000"/>
                                        <p:tgtEl>
                                          <p:spTgt spid="21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21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1000"/>
                                        <p:tgtEl>
                                          <p:spTgt spid="21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977"/>
                  </p:tgtEl>
                </p:cond>
              </p:nextCondLst>
            </p:seq>
          </p:childTnLst>
        </p:cTn>
      </p:par>
    </p:tnLst>
    <p:bldLst>
      <p:bldP spid="210962" grpId="0" animBg="1"/>
      <p:bldP spid="211015" grpId="0" animBg="1"/>
      <p:bldP spid="211016" grpId="0" animBg="1"/>
      <p:bldP spid="210946" grpId="0" animBg="1"/>
      <p:bldP spid="210952" grpId="0" animBg="1"/>
      <p:bldP spid="210955" grpId="0" animBg="1"/>
      <p:bldP spid="210956" grpId="0" animBg="1"/>
      <p:bldP spid="210957" grpId="0" animBg="1"/>
      <p:bldP spid="210958" grpId="0" animBg="1"/>
      <p:bldP spid="210965" grpId="0" animBg="1"/>
      <p:bldP spid="210975" grpId="0" animBg="1"/>
      <p:bldP spid="210977" grpId="0" animBg="1"/>
      <p:bldP spid="210978" grpId="0" animBg="1"/>
      <p:bldP spid="210979" grpId="0" animBg="1"/>
      <p:bldP spid="210980" grpId="0" animBg="1"/>
      <p:bldP spid="210981" grpId="0" animBg="1"/>
      <p:bldP spid="210982" grpId="0" animBg="1"/>
      <p:bldP spid="210984" grpId="0" animBg="1"/>
      <p:bldP spid="210995" grpId="0" animBg="1"/>
      <p:bldP spid="210992" grpId="0" animBg="1"/>
      <p:bldP spid="210996" grpId="0" animBg="1"/>
      <p:bldP spid="210997" grpId="0" animBg="1"/>
      <p:bldP spid="211005" grpId="0" animBg="1"/>
      <p:bldP spid="211007" grpId="0" animBg="1"/>
      <p:bldP spid="211009" grpId="0" animBg="1"/>
      <p:bldP spid="211011" grpId="0" animBg="1"/>
      <p:bldP spid="210999" grpId="0" animBg="1"/>
      <p:bldP spid="211017" grpId="0" animBg="1"/>
      <p:bldP spid="211018" grpId="0" animBg="1"/>
      <p:bldP spid="211019" grpId="0" animBg="1"/>
      <p:bldP spid="211020" grpId="0" animBg="1"/>
      <p:bldP spid="211021" grpId="0" animBg="1"/>
      <p:bldP spid="211022" grpId="0" animBg="1"/>
      <p:bldP spid="210951" grpId="0" animBg="1"/>
      <p:bldP spid="210953" grpId="0" animBg="1"/>
      <p:bldP spid="210971" grpId="0" animBg="1"/>
      <p:bldP spid="210972" grpId="0" animBg="1"/>
      <p:bldP spid="210983" grpId="0" animBg="1"/>
      <p:bldP spid="210988" grpId="0" animBg="1"/>
      <p:bldP spid="210998" grpId="0" animBg="1"/>
      <p:bldP spid="211001" grpId="0" animBg="1"/>
      <p:bldP spid="211002" grpId="0" animBg="1"/>
      <p:bldP spid="211003" grpId="0" animBg="1"/>
      <p:bldP spid="211004" grpId="0" animBg="1"/>
      <p:bldP spid="211006" grpId="0" animBg="1"/>
      <p:bldP spid="211008" grpId="0" animBg="1"/>
      <p:bldP spid="211010" grpId="0" animBg="1"/>
      <p:bldP spid="211012" grpId="0" animBg="1"/>
      <p:bldP spid="2110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84" name="Line 68"/>
          <p:cNvSpPr>
            <a:spLocks noChangeShapeType="1"/>
          </p:cNvSpPr>
          <p:nvPr/>
        </p:nvSpPr>
        <p:spPr bwMode="auto">
          <a:xfrm flipH="1">
            <a:off x="3052233" y="6007101"/>
            <a:ext cx="736600" cy="4360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18" name="AutoShape 2"/>
          <p:cNvSpPr>
            <a:spLocks noChangeArrowheads="1"/>
          </p:cNvSpPr>
          <p:nvPr/>
        </p:nvSpPr>
        <p:spPr bwMode="auto">
          <a:xfrm>
            <a:off x="2286000" y="1422400"/>
            <a:ext cx="11802533" cy="7230533"/>
          </a:xfrm>
          <a:prstGeom prst="roundRect">
            <a:avLst>
              <a:gd name="adj" fmla="val 6694"/>
            </a:avLst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grpSp>
        <p:nvGrpSpPr>
          <p:cNvPr id="214019" name="Group 3"/>
          <p:cNvGrpSpPr>
            <a:grpSpLocks/>
          </p:cNvGrpSpPr>
          <p:nvPr/>
        </p:nvGrpSpPr>
        <p:grpSpPr bwMode="auto">
          <a:xfrm>
            <a:off x="3714751" y="4415368"/>
            <a:ext cx="2781300" cy="2137833"/>
            <a:chOff x="723" y="1950"/>
            <a:chExt cx="1314" cy="1010"/>
          </a:xfrm>
        </p:grpSpPr>
        <p:pic>
          <p:nvPicPr>
            <p:cNvPr id="214020" name="Picture 4" descr="Part 4-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3" y="1950"/>
              <a:ext cx="1314" cy="1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021" name="Line 5"/>
            <p:cNvSpPr>
              <a:spLocks noChangeShapeType="1"/>
            </p:cNvSpPr>
            <p:nvPr/>
          </p:nvSpPr>
          <p:spPr bwMode="auto">
            <a:xfrm flipV="1">
              <a:off x="1396" y="2638"/>
              <a:ext cx="176" cy="10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4022" name="Line 6"/>
            <p:cNvSpPr>
              <a:spLocks noChangeShapeType="1"/>
            </p:cNvSpPr>
            <p:nvPr/>
          </p:nvSpPr>
          <p:spPr bwMode="auto">
            <a:xfrm>
              <a:off x="1572" y="2640"/>
              <a:ext cx="0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214026" name="Line 10"/>
          <p:cNvSpPr>
            <a:spLocks noChangeShapeType="1"/>
          </p:cNvSpPr>
          <p:nvPr/>
        </p:nvSpPr>
        <p:spPr bwMode="auto">
          <a:xfrm flipV="1">
            <a:off x="6417733" y="2749551"/>
            <a:ext cx="0" cy="219498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27" name="Line 11"/>
          <p:cNvSpPr>
            <a:spLocks noChangeShapeType="1"/>
          </p:cNvSpPr>
          <p:nvPr/>
        </p:nvSpPr>
        <p:spPr bwMode="auto">
          <a:xfrm flipV="1">
            <a:off x="4529667" y="3801533"/>
            <a:ext cx="0" cy="218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28" name="Line 12"/>
          <p:cNvSpPr>
            <a:spLocks noChangeShapeType="1"/>
          </p:cNvSpPr>
          <p:nvPr/>
        </p:nvSpPr>
        <p:spPr bwMode="auto">
          <a:xfrm>
            <a:off x="6426201" y="4953000"/>
            <a:ext cx="1045633" cy="603251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29" name="Line 13"/>
          <p:cNvSpPr>
            <a:spLocks noChangeShapeType="1"/>
          </p:cNvSpPr>
          <p:nvPr/>
        </p:nvSpPr>
        <p:spPr bwMode="auto">
          <a:xfrm>
            <a:off x="4529667" y="6002868"/>
            <a:ext cx="1062567" cy="6138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30" name="Line 14"/>
          <p:cNvSpPr>
            <a:spLocks noChangeShapeType="1"/>
          </p:cNvSpPr>
          <p:nvPr/>
        </p:nvSpPr>
        <p:spPr bwMode="auto">
          <a:xfrm>
            <a:off x="9664700" y="6299200"/>
            <a:ext cx="3683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31" name="Line 15"/>
          <p:cNvSpPr>
            <a:spLocks noChangeShapeType="1"/>
          </p:cNvSpPr>
          <p:nvPr/>
        </p:nvSpPr>
        <p:spPr bwMode="auto">
          <a:xfrm rot="-5400000">
            <a:off x="7823200" y="4453467"/>
            <a:ext cx="36576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32" name="Rectangle 16"/>
          <p:cNvSpPr>
            <a:spLocks noChangeArrowheads="1"/>
          </p:cNvSpPr>
          <p:nvPr/>
        </p:nvSpPr>
        <p:spPr bwMode="auto">
          <a:xfrm>
            <a:off x="4483101" y="154518"/>
            <a:ext cx="7563289" cy="91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333" b="1">
                <a:solidFill>
                  <a:schemeClr val="accent2"/>
                </a:solidFill>
                <a:latin typeface="Arial" charset="0"/>
              </a:rPr>
              <a:t>Projection of an </a:t>
            </a:r>
            <a:r>
              <a:rPr lang="en-US" sz="5333" b="1">
                <a:solidFill>
                  <a:srgbClr val="CC3300"/>
                </a:solidFill>
                <a:latin typeface="Arial" charset="0"/>
              </a:rPr>
              <a:t>object</a:t>
            </a:r>
            <a:endParaRPr lang="en-US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14035" name="Line 19"/>
          <p:cNvSpPr>
            <a:spLocks noChangeShapeType="1"/>
          </p:cNvSpPr>
          <p:nvPr/>
        </p:nvSpPr>
        <p:spPr bwMode="auto">
          <a:xfrm flipH="1">
            <a:off x="3797300" y="6015567"/>
            <a:ext cx="711200" cy="41486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36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678834" y="8127269"/>
            <a:ext cx="1045633" cy="420564"/>
          </a:xfrm>
          <a:prstGeom prst="actionButtonBlank">
            <a:avLst/>
          </a:prstGeom>
          <a:solidFill>
            <a:srgbClr val="CC3300"/>
          </a:solidFill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133">
                <a:latin typeface="Bookman Old Style" pitchFamily="18" charset="0"/>
              </a:rPr>
              <a:t>Play</a:t>
            </a:r>
            <a:endParaRPr lang="th-TH" sz="2133">
              <a:latin typeface="Bookman Old Style" pitchFamily="18" charset="0"/>
            </a:endParaRPr>
          </a:p>
        </p:txBody>
      </p:sp>
      <p:sp>
        <p:nvSpPr>
          <p:cNvPr id="214038" name="Line 22"/>
          <p:cNvSpPr>
            <a:spLocks noChangeShapeType="1"/>
          </p:cNvSpPr>
          <p:nvPr/>
        </p:nvSpPr>
        <p:spPr bwMode="auto">
          <a:xfrm rot="18000000" flipV="1">
            <a:off x="8713259" y="3379259"/>
            <a:ext cx="1888067" cy="109431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39" name="Text Box 23"/>
          <p:cNvSpPr txBox="1">
            <a:spLocks noChangeArrowheads="1"/>
          </p:cNvSpPr>
          <p:nvPr/>
        </p:nvSpPr>
        <p:spPr bwMode="auto">
          <a:xfrm>
            <a:off x="4036484" y="1456268"/>
            <a:ext cx="2878667" cy="420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/>
            <a:r>
              <a:rPr lang="en-US" sz="213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Glass box concept</a:t>
            </a:r>
            <a:endParaRPr lang="th-TH" sz="213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14040" name="Text Box 24"/>
          <p:cNvSpPr txBox="1">
            <a:spLocks noChangeArrowheads="1"/>
          </p:cNvSpPr>
          <p:nvPr/>
        </p:nvSpPr>
        <p:spPr bwMode="auto">
          <a:xfrm>
            <a:off x="10189633" y="1473200"/>
            <a:ext cx="2342308" cy="420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133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Multiview drawing</a:t>
            </a:r>
            <a:endParaRPr lang="th-TH" sz="2133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14041" name="Line 25"/>
          <p:cNvSpPr>
            <a:spLocks noChangeShapeType="1"/>
          </p:cNvSpPr>
          <p:nvPr/>
        </p:nvSpPr>
        <p:spPr bwMode="auto">
          <a:xfrm>
            <a:off x="8195733" y="1608667"/>
            <a:ext cx="0" cy="689186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46" name="Freeform 30"/>
          <p:cNvSpPr>
            <a:spLocks/>
          </p:cNvSpPr>
          <p:nvPr/>
        </p:nvSpPr>
        <p:spPr bwMode="auto">
          <a:xfrm>
            <a:off x="4527551" y="4933951"/>
            <a:ext cx="1892300" cy="1504949"/>
          </a:xfrm>
          <a:custGeom>
            <a:avLst/>
            <a:gdLst/>
            <a:ahLst/>
            <a:cxnLst>
              <a:cxn ang="0">
                <a:pos x="0" y="507"/>
              </a:cxn>
              <a:cxn ang="0">
                <a:pos x="894" y="0"/>
              </a:cxn>
              <a:cxn ang="0">
                <a:pos x="894" y="402"/>
              </a:cxn>
              <a:cxn ang="0">
                <a:pos x="467" y="648"/>
              </a:cxn>
              <a:cxn ang="0">
                <a:pos x="467" y="438"/>
              </a:cxn>
              <a:cxn ang="0">
                <a:pos x="0" y="711"/>
              </a:cxn>
              <a:cxn ang="0">
                <a:pos x="0" y="507"/>
              </a:cxn>
            </a:cxnLst>
            <a:rect l="0" t="0" r="r" b="b"/>
            <a:pathLst>
              <a:path w="894" h="711">
                <a:moveTo>
                  <a:pt x="0" y="507"/>
                </a:moveTo>
                <a:lnTo>
                  <a:pt x="894" y="0"/>
                </a:lnTo>
                <a:lnTo>
                  <a:pt x="894" y="402"/>
                </a:lnTo>
                <a:lnTo>
                  <a:pt x="467" y="648"/>
                </a:lnTo>
                <a:lnTo>
                  <a:pt x="467" y="438"/>
                </a:lnTo>
                <a:lnTo>
                  <a:pt x="0" y="711"/>
                </a:lnTo>
                <a:lnTo>
                  <a:pt x="0" y="507"/>
                </a:lnTo>
                <a:close/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47" name="Line 31"/>
          <p:cNvSpPr>
            <a:spLocks noChangeShapeType="1"/>
          </p:cNvSpPr>
          <p:nvPr/>
        </p:nvSpPr>
        <p:spPr bwMode="auto">
          <a:xfrm flipH="1">
            <a:off x="3801534" y="6434667"/>
            <a:ext cx="713317" cy="42756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48" name="Line 32"/>
          <p:cNvSpPr>
            <a:spLocks noChangeShapeType="1"/>
          </p:cNvSpPr>
          <p:nvPr/>
        </p:nvSpPr>
        <p:spPr bwMode="auto">
          <a:xfrm flipH="1">
            <a:off x="3799418" y="6314017"/>
            <a:ext cx="1693333" cy="980016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54" name="Line 38"/>
          <p:cNvSpPr>
            <a:spLocks noChangeShapeType="1"/>
          </p:cNvSpPr>
          <p:nvPr/>
        </p:nvSpPr>
        <p:spPr bwMode="auto">
          <a:xfrm>
            <a:off x="4521201" y="6426201"/>
            <a:ext cx="1062567" cy="6138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56" name="Line 40"/>
          <p:cNvSpPr>
            <a:spLocks noChangeShapeType="1"/>
          </p:cNvSpPr>
          <p:nvPr/>
        </p:nvSpPr>
        <p:spPr bwMode="auto">
          <a:xfrm>
            <a:off x="5503334" y="5867401"/>
            <a:ext cx="1062567" cy="6138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58" name="Line 42"/>
          <p:cNvSpPr>
            <a:spLocks noChangeShapeType="1"/>
          </p:cNvSpPr>
          <p:nvPr/>
        </p:nvSpPr>
        <p:spPr bwMode="auto">
          <a:xfrm>
            <a:off x="5503334" y="6299201"/>
            <a:ext cx="1062567" cy="6138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63" name="Line 47"/>
          <p:cNvSpPr>
            <a:spLocks noChangeShapeType="1"/>
          </p:cNvSpPr>
          <p:nvPr/>
        </p:nvSpPr>
        <p:spPr bwMode="auto">
          <a:xfrm>
            <a:off x="9652001" y="6731000"/>
            <a:ext cx="36957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64" name="Line 48"/>
          <p:cNvSpPr>
            <a:spLocks noChangeShapeType="1"/>
          </p:cNvSpPr>
          <p:nvPr/>
        </p:nvSpPr>
        <p:spPr bwMode="auto">
          <a:xfrm>
            <a:off x="9652001" y="7145867"/>
            <a:ext cx="36957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65" name="Line 49"/>
          <p:cNvSpPr>
            <a:spLocks noChangeShapeType="1"/>
          </p:cNvSpPr>
          <p:nvPr/>
        </p:nvSpPr>
        <p:spPr bwMode="auto">
          <a:xfrm>
            <a:off x="9656233" y="6290734"/>
            <a:ext cx="0" cy="86995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71" name="Line 55"/>
          <p:cNvSpPr>
            <a:spLocks noChangeShapeType="1"/>
          </p:cNvSpPr>
          <p:nvPr/>
        </p:nvSpPr>
        <p:spPr bwMode="auto">
          <a:xfrm flipV="1">
            <a:off x="5503333" y="3251200"/>
            <a:ext cx="0" cy="26077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73" name="Freeform 57"/>
          <p:cNvSpPr>
            <a:spLocks/>
          </p:cNvSpPr>
          <p:nvPr/>
        </p:nvSpPr>
        <p:spPr bwMode="auto">
          <a:xfrm>
            <a:off x="10972801" y="6292852"/>
            <a:ext cx="2146300" cy="85724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7"/>
              </a:cxn>
              <a:cxn ang="0">
                <a:pos x="510" y="207"/>
              </a:cxn>
              <a:cxn ang="0">
                <a:pos x="510" y="405"/>
              </a:cxn>
              <a:cxn ang="0">
                <a:pos x="1014" y="405"/>
              </a:cxn>
              <a:cxn ang="0">
                <a:pos x="1014" y="0"/>
              </a:cxn>
              <a:cxn ang="0">
                <a:pos x="0" y="0"/>
              </a:cxn>
            </a:cxnLst>
            <a:rect l="0" t="0" r="r" b="b"/>
            <a:pathLst>
              <a:path w="1014" h="405">
                <a:moveTo>
                  <a:pt x="0" y="0"/>
                </a:moveTo>
                <a:lnTo>
                  <a:pt x="0" y="207"/>
                </a:lnTo>
                <a:lnTo>
                  <a:pt x="510" y="207"/>
                </a:lnTo>
                <a:lnTo>
                  <a:pt x="510" y="405"/>
                </a:lnTo>
                <a:lnTo>
                  <a:pt x="1014" y="405"/>
                </a:lnTo>
                <a:lnTo>
                  <a:pt x="1014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grpSp>
        <p:nvGrpSpPr>
          <p:cNvPr id="214081" name="Group 65"/>
          <p:cNvGrpSpPr>
            <a:grpSpLocks/>
          </p:cNvGrpSpPr>
          <p:nvPr/>
        </p:nvGrpSpPr>
        <p:grpSpPr bwMode="auto">
          <a:xfrm>
            <a:off x="4754034" y="5431368"/>
            <a:ext cx="749300" cy="867833"/>
            <a:chOff x="1238" y="2566"/>
            <a:chExt cx="354" cy="410"/>
          </a:xfrm>
        </p:grpSpPr>
        <p:sp>
          <p:nvSpPr>
            <p:cNvPr id="214076" name="Line 60"/>
            <p:cNvSpPr>
              <a:spLocks noChangeShapeType="1"/>
            </p:cNvSpPr>
            <p:nvPr/>
          </p:nvSpPr>
          <p:spPr bwMode="auto">
            <a:xfrm flipH="1" flipV="1">
              <a:off x="1239" y="2566"/>
              <a:ext cx="353" cy="20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4077" name="Line 61"/>
            <p:cNvSpPr>
              <a:spLocks noChangeShapeType="1"/>
            </p:cNvSpPr>
            <p:nvPr/>
          </p:nvSpPr>
          <p:spPr bwMode="auto">
            <a:xfrm flipH="1" flipV="1">
              <a:off x="1241" y="2774"/>
              <a:ext cx="179" cy="10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4078" name="Line 62"/>
            <p:cNvSpPr>
              <a:spLocks noChangeShapeType="1"/>
            </p:cNvSpPr>
            <p:nvPr/>
          </p:nvSpPr>
          <p:spPr bwMode="auto">
            <a:xfrm flipH="1" flipV="1">
              <a:off x="1415" y="2874"/>
              <a:ext cx="175" cy="10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4079" name="Line 63"/>
            <p:cNvSpPr>
              <a:spLocks noChangeShapeType="1"/>
            </p:cNvSpPr>
            <p:nvPr/>
          </p:nvSpPr>
          <p:spPr bwMode="auto">
            <a:xfrm>
              <a:off x="1592" y="2770"/>
              <a:ext cx="0" cy="20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4080" name="Line 64"/>
            <p:cNvSpPr>
              <a:spLocks noChangeShapeType="1"/>
            </p:cNvSpPr>
            <p:nvPr/>
          </p:nvSpPr>
          <p:spPr bwMode="auto">
            <a:xfrm>
              <a:off x="1238" y="2566"/>
              <a:ext cx="0" cy="20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214082" name="Freeform 66"/>
          <p:cNvSpPr>
            <a:spLocks/>
          </p:cNvSpPr>
          <p:nvPr/>
        </p:nvSpPr>
        <p:spPr bwMode="auto">
          <a:xfrm>
            <a:off x="3784601" y="5568951"/>
            <a:ext cx="742951" cy="86994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1" y="203"/>
              </a:cxn>
              <a:cxn ang="0">
                <a:pos x="351" y="411"/>
              </a:cxn>
              <a:cxn ang="0">
                <a:pos x="0" y="209"/>
              </a:cxn>
              <a:cxn ang="0">
                <a:pos x="0" y="0"/>
              </a:cxn>
            </a:cxnLst>
            <a:rect l="0" t="0" r="r" b="b"/>
            <a:pathLst>
              <a:path w="351" h="411">
                <a:moveTo>
                  <a:pt x="0" y="0"/>
                </a:moveTo>
                <a:lnTo>
                  <a:pt x="351" y="203"/>
                </a:lnTo>
                <a:lnTo>
                  <a:pt x="351" y="411"/>
                </a:lnTo>
                <a:lnTo>
                  <a:pt x="0" y="209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83" name="Line 67"/>
          <p:cNvSpPr>
            <a:spLocks noChangeShapeType="1"/>
          </p:cNvSpPr>
          <p:nvPr/>
        </p:nvSpPr>
        <p:spPr bwMode="auto">
          <a:xfrm flipH="1">
            <a:off x="3060700" y="5573185"/>
            <a:ext cx="730251" cy="433916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88" name="Line 72"/>
          <p:cNvSpPr>
            <a:spLocks noChangeShapeType="1"/>
          </p:cNvSpPr>
          <p:nvPr/>
        </p:nvSpPr>
        <p:spPr bwMode="auto">
          <a:xfrm flipH="1">
            <a:off x="3799418" y="5865285"/>
            <a:ext cx="1706033" cy="100118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89" name="Line 73"/>
          <p:cNvSpPr>
            <a:spLocks noChangeShapeType="1"/>
          </p:cNvSpPr>
          <p:nvPr/>
        </p:nvSpPr>
        <p:spPr bwMode="auto">
          <a:xfrm flipH="1">
            <a:off x="3054351" y="5433485"/>
            <a:ext cx="1701800" cy="1009649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90" name="Line 74"/>
          <p:cNvSpPr>
            <a:spLocks noChangeShapeType="1"/>
          </p:cNvSpPr>
          <p:nvPr/>
        </p:nvSpPr>
        <p:spPr bwMode="auto">
          <a:xfrm flipH="1">
            <a:off x="3067051" y="5871633"/>
            <a:ext cx="1689100" cy="100118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93" name="Line 77"/>
          <p:cNvSpPr>
            <a:spLocks noChangeShapeType="1"/>
          </p:cNvSpPr>
          <p:nvPr/>
        </p:nvSpPr>
        <p:spPr bwMode="auto">
          <a:xfrm flipV="1">
            <a:off x="3793067" y="3382433"/>
            <a:ext cx="0" cy="218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94" name="Line 78"/>
          <p:cNvSpPr>
            <a:spLocks noChangeShapeType="1"/>
          </p:cNvSpPr>
          <p:nvPr/>
        </p:nvSpPr>
        <p:spPr bwMode="auto">
          <a:xfrm flipV="1">
            <a:off x="4758267" y="2810933"/>
            <a:ext cx="0" cy="2609851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95" name="Line 79"/>
          <p:cNvSpPr>
            <a:spLocks noChangeShapeType="1"/>
          </p:cNvSpPr>
          <p:nvPr/>
        </p:nvSpPr>
        <p:spPr bwMode="auto">
          <a:xfrm flipV="1">
            <a:off x="5666317" y="2290233"/>
            <a:ext cx="0" cy="218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99" name="Freeform 83"/>
          <p:cNvSpPr>
            <a:spLocks/>
          </p:cNvSpPr>
          <p:nvPr/>
        </p:nvSpPr>
        <p:spPr bwMode="auto">
          <a:xfrm>
            <a:off x="3784600" y="4508501"/>
            <a:ext cx="2641600" cy="1496484"/>
          </a:xfrm>
          <a:custGeom>
            <a:avLst/>
            <a:gdLst/>
            <a:ahLst/>
            <a:cxnLst>
              <a:cxn ang="0">
                <a:pos x="0" y="504"/>
              </a:cxn>
              <a:cxn ang="0">
                <a:pos x="351" y="707"/>
              </a:cxn>
              <a:cxn ang="0">
                <a:pos x="1248" y="198"/>
              </a:cxn>
              <a:cxn ang="0">
                <a:pos x="888" y="0"/>
              </a:cxn>
              <a:cxn ang="0">
                <a:pos x="0" y="504"/>
              </a:cxn>
            </a:cxnLst>
            <a:rect l="0" t="0" r="r" b="b"/>
            <a:pathLst>
              <a:path w="1248" h="707">
                <a:moveTo>
                  <a:pt x="0" y="504"/>
                </a:moveTo>
                <a:lnTo>
                  <a:pt x="351" y="707"/>
                </a:lnTo>
                <a:lnTo>
                  <a:pt x="1248" y="198"/>
                </a:lnTo>
                <a:lnTo>
                  <a:pt x="888" y="0"/>
                </a:lnTo>
                <a:lnTo>
                  <a:pt x="0" y="504"/>
                </a:lnTo>
                <a:close/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100" name="Line 84"/>
          <p:cNvSpPr>
            <a:spLocks noChangeShapeType="1"/>
          </p:cNvSpPr>
          <p:nvPr/>
        </p:nvSpPr>
        <p:spPr bwMode="auto">
          <a:xfrm rot="-1806421" flipH="1" flipV="1">
            <a:off x="8856133" y="4781552"/>
            <a:ext cx="736600" cy="42544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106" name="Freeform 90"/>
          <p:cNvSpPr>
            <a:spLocks/>
          </p:cNvSpPr>
          <p:nvPr/>
        </p:nvSpPr>
        <p:spPr bwMode="auto">
          <a:xfrm>
            <a:off x="8801100" y="6299200"/>
            <a:ext cx="882651" cy="425451"/>
          </a:xfrm>
          <a:custGeom>
            <a:avLst/>
            <a:gdLst/>
            <a:ahLst/>
            <a:cxnLst>
              <a:cxn ang="0">
                <a:pos x="405" y="0"/>
              </a:cxn>
              <a:cxn ang="0">
                <a:pos x="0" y="0"/>
              </a:cxn>
              <a:cxn ang="0">
                <a:pos x="0" y="201"/>
              </a:cxn>
              <a:cxn ang="0">
                <a:pos x="402" y="201"/>
              </a:cxn>
            </a:cxnLst>
            <a:rect l="0" t="0" r="r" b="b"/>
            <a:pathLst>
              <a:path w="405" h="201">
                <a:moveTo>
                  <a:pt x="405" y="0"/>
                </a:moveTo>
                <a:lnTo>
                  <a:pt x="0" y="0"/>
                </a:lnTo>
                <a:lnTo>
                  <a:pt x="0" y="201"/>
                </a:lnTo>
                <a:lnTo>
                  <a:pt x="402" y="201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4107" name="Freeform 91"/>
          <p:cNvSpPr>
            <a:spLocks/>
          </p:cNvSpPr>
          <p:nvPr/>
        </p:nvSpPr>
        <p:spPr bwMode="auto">
          <a:xfrm>
            <a:off x="8801101" y="6711952"/>
            <a:ext cx="876300" cy="42544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1"/>
              </a:cxn>
              <a:cxn ang="0">
                <a:pos x="414" y="201"/>
              </a:cxn>
            </a:cxnLst>
            <a:rect l="0" t="0" r="r" b="b"/>
            <a:pathLst>
              <a:path w="414" h="201">
                <a:moveTo>
                  <a:pt x="0" y="0"/>
                </a:moveTo>
                <a:lnTo>
                  <a:pt x="0" y="201"/>
                </a:lnTo>
                <a:lnTo>
                  <a:pt x="414" y="201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109" name="Freeform 93"/>
          <p:cNvSpPr>
            <a:spLocks/>
          </p:cNvSpPr>
          <p:nvPr/>
        </p:nvSpPr>
        <p:spPr bwMode="auto">
          <a:xfrm>
            <a:off x="8794751" y="2832100"/>
            <a:ext cx="889000" cy="2184400"/>
          </a:xfrm>
          <a:custGeom>
            <a:avLst/>
            <a:gdLst/>
            <a:ahLst/>
            <a:cxnLst>
              <a:cxn ang="0">
                <a:pos x="0" y="1020"/>
              </a:cxn>
              <a:cxn ang="0">
                <a:pos x="0" y="0"/>
              </a:cxn>
              <a:cxn ang="0">
                <a:pos x="408" y="0"/>
              </a:cxn>
            </a:cxnLst>
            <a:rect l="0" t="0" r="r" b="b"/>
            <a:pathLst>
              <a:path w="408" h="1020">
                <a:moveTo>
                  <a:pt x="0" y="1020"/>
                </a:moveTo>
                <a:lnTo>
                  <a:pt x="0" y="0"/>
                </a:lnTo>
                <a:lnTo>
                  <a:pt x="408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111" name="Line 95"/>
          <p:cNvSpPr>
            <a:spLocks noChangeShapeType="1"/>
          </p:cNvSpPr>
          <p:nvPr/>
        </p:nvSpPr>
        <p:spPr bwMode="auto">
          <a:xfrm>
            <a:off x="8788400" y="3898900"/>
            <a:ext cx="882651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112" name="Text Box 96"/>
          <p:cNvSpPr txBox="1">
            <a:spLocks noChangeArrowheads="1"/>
          </p:cNvSpPr>
          <p:nvPr/>
        </p:nvSpPr>
        <p:spPr bwMode="auto">
          <a:xfrm>
            <a:off x="10811934" y="3187701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214113" name="Text Box 97"/>
          <p:cNvSpPr txBox="1">
            <a:spLocks noChangeArrowheads="1"/>
          </p:cNvSpPr>
          <p:nvPr/>
        </p:nvSpPr>
        <p:spPr bwMode="auto">
          <a:xfrm>
            <a:off x="8229600" y="7636934"/>
            <a:ext cx="3940502" cy="748795"/>
          </a:xfrm>
          <a:prstGeom prst="rect">
            <a:avLst/>
          </a:prstGeom>
          <a:solidFill>
            <a:srgbClr val="CC3300">
              <a:alpha val="14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13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Do the same procedures for</a:t>
            </a:r>
          </a:p>
          <a:p>
            <a:r>
              <a:rPr lang="en-US" sz="213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all remaining edges (or planes)</a:t>
            </a:r>
            <a:endParaRPr lang="th-TH" sz="213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14023" name="Freeform 7"/>
          <p:cNvSpPr>
            <a:spLocks/>
          </p:cNvSpPr>
          <p:nvPr/>
        </p:nvSpPr>
        <p:spPr bwMode="auto">
          <a:xfrm>
            <a:off x="4876801" y="3183467"/>
            <a:ext cx="2891367" cy="5317067"/>
          </a:xfrm>
          <a:custGeom>
            <a:avLst/>
            <a:gdLst/>
            <a:ahLst/>
            <a:cxnLst>
              <a:cxn ang="0">
                <a:pos x="0" y="792"/>
              </a:cxn>
              <a:cxn ang="0">
                <a:pos x="1366" y="0"/>
              </a:cxn>
              <a:cxn ang="0">
                <a:pos x="1366" y="1716"/>
              </a:cxn>
              <a:cxn ang="0">
                <a:pos x="0" y="2512"/>
              </a:cxn>
              <a:cxn ang="0">
                <a:pos x="0" y="792"/>
              </a:cxn>
            </a:cxnLst>
            <a:rect l="0" t="0" r="r" b="b"/>
            <a:pathLst>
              <a:path w="1366" h="2512">
                <a:moveTo>
                  <a:pt x="0" y="792"/>
                </a:moveTo>
                <a:lnTo>
                  <a:pt x="1366" y="0"/>
                </a:lnTo>
                <a:lnTo>
                  <a:pt x="1366" y="1716"/>
                </a:lnTo>
                <a:lnTo>
                  <a:pt x="0" y="2512"/>
                </a:lnTo>
                <a:lnTo>
                  <a:pt x="0" y="792"/>
                </a:lnTo>
                <a:close/>
              </a:path>
            </a:pathLst>
          </a:custGeom>
          <a:solidFill>
            <a:srgbClr val="993300">
              <a:alpha val="30000"/>
            </a:srgb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24" name="Freeform 8"/>
          <p:cNvSpPr>
            <a:spLocks/>
          </p:cNvSpPr>
          <p:nvPr/>
        </p:nvSpPr>
        <p:spPr bwMode="auto">
          <a:xfrm>
            <a:off x="2692400" y="1905000"/>
            <a:ext cx="5063067" cy="2956984"/>
          </a:xfrm>
          <a:custGeom>
            <a:avLst/>
            <a:gdLst/>
            <a:ahLst/>
            <a:cxnLst>
              <a:cxn ang="0">
                <a:pos x="0" y="786"/>
              </a:cxn>
              <a:cxn ang="0">
                <a:pos x="1032" y="1397"/>
              </a:cxn>
              <a:cxn ang="0">
                <a:pos x="2392" y="612"/>
              </a:cxn>
              <a:cxn ang="0">
                <a:pos x="1368" y="0"/>
              </a:cxn>
              <a:cxn ang="0">
                <a:pos x="0" y="786"/>
              </a:cxn>
            </a:cxnLst>
            <a:rect l="0" t="0" r="r" b="b"/>
            <a:pathLst>
              <a:path w="2392" h="1397">
                <a:moveTo>
                  <a:pt x="0" y="786"/>
                </a:moveTo>
                <a:lnTo>
                  <a:pt x="1032" y="1397"/>
                </a:lnTo>
                <a:lnTo>
                  <a:pt x="2392" y="612"/>
                </a:lnTo>
                <a:lnTo>
                  <a:pt x="1368" y="0"/>
                </a:lnTo>
                <a:lnTo>
                  <a:pt x="0" y="786"/>
                </a:lnTo>
                <a:close/>
              </a:path>
            </a:pathLst>
          </a:custGeom>
          <a:solidFill>
            <a:srgbClr val="000099">
              <a:alpha val="30000"/>
            </a:srgb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25" name="Freeform 9"/>
          <p:cNvSpPr>
            <a:spLocks/>
          </p:cNvSpPr>
          <p:nvPr/>
        </p:nvSpPr>
        <p:spPr bwMode="auto">
          <a:xfrm>
            <a:off x="2692400" y="3556001"/>
            <a:ext cx="2184400" cy="49678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2" y="614"/>
              </a:cxn>
              <a:cxn ang="0">
                <a:pos x="1032" y="2347"/>
              </a:cxn>
              <a:cxn ang="0">
                <a:pos x="0" y="1758"/>
              </a:cxn>
              <a:cxn ang="0">
                <a:pos x="0" y="0"/>
              </a:cxn>
            </a:cxnLst>
            <a:rect l="0" t="0" r="r" b="b"/>
            <a:pathLst>
              <a:path w="1032" h="2347">
                <a:moveTo>
                  <a:pt x="0" y="0"/>
                </a:moveTo>
                <a:lnTo>
                  <a:pt x="1032" y="614"/>
                </a:lnTo>
                <a:lnTo>
                  <a:pt x="1032" y="2347"/>
                </a:lnTo>
                <a:lnTo>
                  <a:pt x="0" y="17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60" name="Line 44"/>
          <p:cNvSpPr>
            <a:spLocks noChangeShapeType="1"/>
          </p:cNvSpPr>
          <p:nvPr/>
        </p:nvSpPr>
        <p:spPr bwMode="auto">
          <a:xfrm>
            <a:off x="6426201" y="5774268"/>
            <a:ext cx="1062567" cy="6138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72" name="Freeform 56"/>
          <p:cNvSpPr>
            <a:spLocks/>
          </p:cNvSpPr>
          <p:nvPr/>
        </p:nvSpPr>
        <p:spPr bwMode="auto">
          <a:xfrm>
            <a:off x="5600700" y="5543552"/>
            <a:ext cx="1873251" cy="1492249"/>
          </a:xfrm>
          <a:custGeom>
            <a:avLst/>
            <a:gdLst/>
            <a:ahLst/>
            <a:cxnLst>
              <a:cxn ang="0">
                <a:pos x="0" y="504"/>
              </a:cxn>
              <a:cxn ang="0">
                <a:pos x="0" y="705"/>
              </a:cxn>
              <a:cxn ang="0">
                <a:pos x="450" y="445"/>
              </a:cxn>
              <a:cxn ang="0">
                <a:pos x="450" y="642"/>
              </a:cxn>
              <a:cxn ang="0">
                <a:pos x="885" y="391"/>
              </a:cxn>
              <a:cxn ang="0">
                <a:pos x="885" y="0"/>
              </a:cxn>
              <a:cxn ang="0">
                <a:pos x="0" y="504"/>
              </a:cxn>
            </a:cxnLst>
            <a:rect l="0" t="0" r="r" b="b"/>
            <a:pathLst>
              <a:path w="885" h="705">
                <a:moveTo>
                  <a:pt x="0" y="504"/>
                </a:moveTo>
                <a:lnTo>
                  <a:pt x="0" y="705"/>
                </a:lnTo>
                <a:lnTo>
                  <a:pt x="450" y="445"/>
                </a:lnTo>
                <a:lnTo>
                  <a:pt x="450" y="642"/>
                </a:lnTo>
                <a:lnTo>
                  <a:pt x="885" y="391"/>
                </a:lnTo>
                <a:lnTo>
                  <a:pt x="885" y="0"/>
                </a:lnTo>
                <a:lnTo>
                  <a:pt x="0" y="504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49" name="Line 33"/>
          <p:cNvSpPr>
            <a:spLocks noChangeShapeType="1"/>
          </p:cNvSpPr>
          <p:nvPr/>
        </p:nvSpPr>
        <p:spPr bwMode="auto">
          <a:xfrm>
            <a:off x="3797300" y="6426201"/>
            <a:ext cx="0" cy="86995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87" name="Freeform 71"/>
          <p:cNvSpPr>
            <a:spLocks/>
          </p:cNvSpPr>
          <p:nvPr/>
        </p:nvSpPr>
        <p:spPr bwMode="auto">
          <a:xfrm>
            <a:off x="3062817" y="6011334"/>
            <a:ext cx="745067" cy="867833"/>
          </a:xfrm>
          <a:custGeom>
            <a:avLst/>
            <a:gdLst/>
            <a:ahLst/>
            <a:cxnLst>
              <a:cxn ang="0">
                <a:pos x="352" y="203"/>
              </a:cxn>
              <a:cxn ang="0">
                <a:pos x="0" y="0"/>
              </a:cxn>
              <a:cxn ang="0">
                <a:pos x="0" y="207"/>
              </a:cxn>
              <a:cxn ang="0">
                <a:pos x="351" y="410"/>
              </a:cxn>
            </a:cxnLst>
            <a:rect l="0" t="0" r="r" b="b"/>
            <a:pathLst>
              <a:path w="352" h="410">
                <a:moveTo>
                  <a:pt x="352" y="203"/>
                </a:moveTo>
                <a:lnTo>
                  <a:pt x="0" y="0"/>
                </a:lnTo>
                <a:lnTo>
                  <a:pt x="0" y="207"/>
                </a:lnTo>
                <a:lnTo>
                  <a:pt x="351" y="410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92" name="Freeform 76"/>
          <p:cNvSpPr>
            <a:spLocks/>
          </p:cNvSpPr>
          <p:nvPr/>
        </p:nvSpPr>
        <p:spPr bwMode="auto">
          <a:xfrm>
            <a:off x="3064934" y="6434667"/>
            <a:ext cx="742951" cy="86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7"/>
              </a:cxn>
              <a:cxn ang="0">
                <a:pos x="351" y="410"/>
              </a:cxn>
            </a:cxnLst>
            <a:rect l="0" t="0" r="r" b="b"/>
            <a:pathLst>
              <a:path w="351" h="410">
                <a:moveTo>
                  <a:pt x="0" y="0"/>
                </a:moveTo>
                <a:lnTo>
                  <a:pt x="0" y="207"/>
                </a:lnTo>
                <a:lnTo>
                  <a:pt x="351" y="410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45" name="Line 29"/>
          <p:cNvSpPr>
            <a:spLocks noChangeShapeType="1"/>
          </p:cNvSpPr>
          <p:nvPr/>
        </p:nvSpPr>
        <p:spPr bwMode="auto">
          <a:xfrm flipH="1">
            <a:off x="4519084" y="2751667"/>
            <a:ext cx="1896533" cy="1054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96" name="Line 80"/>
          <p:cNvSpPr>
            <a:spLocks noChangeShapeType="1"/>
          </p:cNvSpPr>
          <p:nvPr/>
        </p:nvSpPr>
        <p:spPr bwMode="auto">
          <a:xfrm flipH="1" flipV="1">
            <a:off x="3784600" y="3365500"/>
            <a:ext cx="736600" cy="42545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97" name="Line 81"/>
          <p:cNvSpPr>
            <a:spLocks noChangeShapeType="1"/>
          </p:cNvSpPr>
          <p:nvPr/>
        </p:nvSpPr>
        <p:spPr bwMode="auto">
          <a:xfrm flipH="1" flipV="1">
            <a:off x="4762500" y="2825752"/>
            <a:ext cx="736600" cy="425449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098" name="Freeform 82"/>
          <p:cNvSpPr>
            <a:spLocks/>
          </p:cNvSpPr>
          <p:nvPr/>
        </p:nvSpPr>
        <p:spPr bwMode="auto">
          <a:xfrm>
            <a:off x="3797301" y="2294467"/>
            <a:ext cx="2622551" cy="1077384"/>
          </a:xfrm>
          <a:custGeom>
            <a:avLst/>
            <a:gdLst/>
            <a:ahLst/>
            <a:cxnLst>
              <a:cxn ang="0">
                <a:pos x="0" y="509"/>
              </a:cxn>
              <a:cxn ang="0">
                <a:pos x="882" y="0"/>
              </a:cxn>
              <a:cxn ang="0">
                <a:pos x="1239" y="212"/>
              </a:cxn>
            </a:cxnLst>
            <a:rect l="0" t="0" r="r" b="b"/>
            <a:pathLst>
              <a:path w="1239" h="509">
                <a:moveTo>
                  <a:pt x="0" y="509"/>
                </a:moveTo>
                <a:lnTo>
                  <a:pt x="882" y="0"/>
                </a:lnTo>
                <a:lnTo>
                  <a:pt x="1239" y="212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4114" name="Text Box 98"/>
          <p:cNvSpPr txBox="1">
            <a:spLocks noChangeArrowheads="1"/>
          </p:cNvSpPr>
          <p:nvPr/>
        </p:nvSpPr>
        <p:spPr bwMode="auto">
          <a:xfrm>
            <a:off x="10308167" y="3386667"/>
            <a:ext cx="2658100" cy="1077026"/>
          </a:xfrm>
          <a:prstGeom prst="rect">
            <a:avLst/>
          </a:prstGeom>
          <a:solidFill>
            <a:srgbClr val="CC3300">
              <a:alpha val="14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13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Hidden line is used</a:t>
            </a:r>
          </a:p>
          <a:p>
            <a:r>
              <a:rPr lang="en-US" sz="213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to show existence of</a:t>
            </a:r>
          </a:p>
          <a:p>
            <a:r>
              <a:rPr lang="en-US" sz="213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 hidden edge.</a:t>
            </a:r>
            <a:endParaRPr lang="th-TH" sz="213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4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21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21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1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1000"/>
                                        <p:tgtEl>
                                          <p:spTgt spid="21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1000"/>
                                        <p:tgtEl>
                                          <p:spTgt spid="214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1000"/>
                                        <p:tgtEl>
                                          <p:spTgt spid="214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1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1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1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1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10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1000"/>
                                        <p:tgtEl>
                                          <p:spTgt spid="214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10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1000"/>
                                        <p:tgtEl>
                                          <p:spTgt spid="214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1000"/>
                                        <p:tgtEl>
                                          <p:spTgt spid="214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1000"/>
                                        <p:tgtEl>
                                          <p:spTgt spid="214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21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10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1000"/>
                                        <p:tgtEl>
                                          <p:spTgt spid="214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0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1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1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1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1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1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1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1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1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1000"/>
                                        <p:tgtEl>
                                          <p:spTgt spid="21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1000"/>
                                        <p:tgtEl>
                                          <p:spTgt spid="21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1000"/>
                                        <p:tgtEl>
                                          <p:spTgt spid="2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1000"/>
                                        <p:tgtEl>
                                          <p:spTgt spid="21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1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7" dur="1000"/>
                                        <p:tgtEl>
                                          <p:spTgt spid="214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0" dur="1000"/>
                                        <p:tgtEl>
                                          <p:spTgt spid="214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3" dur="1000"/>
                                        <p:tgtEl>
                                          <p:spTgt spid="21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6" dur="1000"/>
                                        <p:tgtEl>
                                          <p:spTgt spid="214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21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6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7" dur="10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xit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0" dur="1000"/>
                                        <p:tgtEl>
                                          <p:spTgt spid="214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1000"/>
                                        <p:tgtEl>
                                          <p:spTgt spid="21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10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1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4" dur="1000"/>
                                        <p:tgtEl>
                                          <p:spTgt spid="214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7" dur="10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1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1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214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21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7" dur="1000"/>
                                        <p:tgtEl>
                                          <p:spTgt spid="21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1000"/>
                                        <p:tgtEl>
                                          <p:spTgt spid="21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3" dur="1000"/>
                                        <p:tgtEl>
                                          <p:spTgt spid="21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6" dur="1000"/>
                                        <p:tgtEl>
                                          <p:spTgt spid="21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21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2" dur="1000"/>
                                        <p:tgtEl>
                                          <p:spTgt spid="214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5" dur="1000"/>
                                        <p:tgtEl>
                                          <p:spTgt spid="214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8" dur="1000"/>
                                        <p:tgtEl>
                                          <p:spTgt spid="214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1" dur="1000"/>
                                        <p:tgtEl>
                                          <p:spTgt spid="214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1000"/>
                                        <p:tgtEl>
                                          <p:spTgt spid="21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1000"/>
                                        <p:tgtEl>
                                          <p:spTgt spid="21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1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2" dur="1000"/>
                                        <p:tgtEl>
                                          <p:spTgt spid="214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2" presetClass="exit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5" dur="1000"/>
                                        <p:tgtEl>
                                          <p:spTgt spid="214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1000"/>
                                        <p:tgtEl>
                                          <p:spTgt spid="21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1000"/>
                                        <p:tgtEl>
                                          <p:spTgt spid="21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21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9" dur="1000"/>
                                        <p:tgtEl>
                                          <p:spTgt spid="214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2" dur="1000"/>
                                        <p:tgtEl>
                                          <p:spTgt spid="214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1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21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2000"/>
                                        <p:tgtEl>
                                          <p:spTgt spid="21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3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1000"/>
                                        <p:tgtEl>
                                          <p:spTgt spid="21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1000"/>
                            </p:stCondLst>
                            <p:childTnLst>
                              <p:par>
                                <p:cTn id="3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214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21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1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1" dur="1000"/>
                                        <p:tgtEl>
                                          <p:spTgt spid="21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4" dur="1000"/>
                                        <p:tgtEl>
                                          <p:spTgt spid="21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4000"/>
                            </p:stCondLst>
                            <p:childTnLst>
                              <p:par>
                                <p:cTn id="326" presetID="22" presetClass="exit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7" dur="1000"/>
                                        <p:tgtEl>
                                          <p:spTgt spid="214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22" presetClass="exit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0" dur="1000"/>
                                        <p:tgtEl>
                                          <p:spTgt spid="21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3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5" dur="10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10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340" presetID="22" presetClass="exit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1" dur="10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22" presetClass="exit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4" dur="10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7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1000"/>
                                        <p:tgtEl>
                                          <p:spTgt spid="21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10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1000"/>
                                        <p:tgtEl>
                                          <p:spTgt spid="21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10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38000"/>
                            </p:stCondLst>
                            <p:childTnLst>
                              <p:par>
                                <p:cTn id="3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21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4" dur="1000"/>
                                        <p:tgtEl>
                                          <p:spTgt spid="214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2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10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0" dur="1000"/>
                                        <p:tgtEl>
                                          <p:spTgt spid="214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3" dur="10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39000"/>
                            </p:stCondLst>
                            <p:childTnLst>
                              <p:par>
                                <p:cTn id="3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21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0000"/>
                            </p:stCondLst>
                            <p:childTnLst>
                              <p:par>
                                <p:cTn id="3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21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41000"/>
                            </p:stCondLst>
                            <p:childTnLst>
                              <p:par>
                                <p:cTn id="3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21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036"/>
                  </p:tgtEl>
                </p:cond>
              </p:nextCondLst>
            </p:seq>
          </p:childTnLst>
        </p:cTn>
      </p:par>
    </p:tnLst>
    <p:bldLst>
      <p:bldP spid="214084" grpId="0" animBg="1"/>
      <p:bldP spid="214084" grpId="1" animBg="1"/>
      <p:bldP spid="214018" grpId="0" animBg="1"/>
      <p:bldP spid="214026" grpId="0" animBg="1"/>
      <p:bldP spid="214026" grpId="1" animBg="1"/>
      <p:bldP spid="214026" grpId="2" animBg="1"/>
      <p:bldP spid="214026" grpId="3" animBg="1"/>
      <p:bldP spid="214027" grpId="0" animBg="1"/>
      <p:bldP spid="214027" grpId="1" animBg="1"/>
      <p:bldP spid="214027" grpId="2" animBg="1"/>
      <p:bldP spid="214027" grpId="3" animBg="1"/>
      <p:bldP spid="214027" grpId="4" animBg="1"/>
      <p:bldP spid="214027" grpId="5" animBg="1"/>
      <p:bldP spid="214028" grpId="0" animBg="1"/>
      <p:bldP spid="214028" grpId="1" animBg="1"/>
      <p:bldP spid="214028" grpId="2" animBg="1"/>
      <p:bldP spid="214028" grpId="3" animBg="1"/>
      <p:bldP spid="214029" grpId="0" animBg="1"/>
      <p:bldP spid="214029" grpId="1" animBg="1"/>
      <p:bldP spid="214029" grpId="2" animBg="1"/>
      <p:bldP spid="214029" grpId="3" animBg="1"/>
      <p:bldP spid="214029" grpId="4" animBg="1"/>
      <p:bldP spid="214029" grpId="5" animBg="1"/>
      <p:bldP spid="214030" grpId="0" animBg="1"/>
      <p:bldP spid="214031" grpId="0" animBg="1"/>
      <p:bldP spid="214035" grpId="0" animBg="1"/>
      <p:bldP spid="214035" grpId="1" animBg="1"/>
      <p:bldP spid="214035" grpId="2" animBg="1"/>
      <p:bldP spid="214035" grpId="3" animBg="1"/>
      <p:bldP spid="214035" grpId="4" animBg="1"/>
      <p:bldP spid="214035" grpId="5" animBg="1"/>
      <p:bldP spid="214036" grpId="0" animBg="1"/>
      <p:bldP spid="214038" grpId="0" animBg="1"/>
      <p:bldP spid="214039" grpId="0" animBg="1"/>
      <p:bldP spid="214040" grpId="0" animBg="1"/>
      <p:bldP spid="214041" grpId="0" animBg="1"/>
      <p:bldP spid="214046" grpId="0" animBg="1"/>
      <p:bldP spid="214046" grpId="1" animBg="1"/>
      <p:bldP spid="214047" grpId="0" animBg="1"/>
      <p:bldP spid="214047" grpId="1" animBg="1"/>
      <p:bldP spid="214047" grpId="2" animBg="1"/>
      <p:bldP spid="214047" grpId="3" animBg="1"/>
      <p:bldP spid="214048" grpId="0" animBg="1"/>
      <p:bldP spid="214048" grpId="1" animBg="1"/>
      <p:bldP spid="214048" grpId="2" animBg="1"/>
      <p:bldP spid="214048" grpId="3" animBg="1"/>
      <p:bldP spid="214054" grpId="0" animBg="1"/>
      <p:bldP spid="214054" grpId="1" animBg="1"/>
      <p:bldP spid="214054" grpId="2" animBg="1"/>
      <p:bldP spid="214054" grpId="3" animBg="1"/>
      <p:bldP spid="214056" grpId="0" animBg="1"/>
      <p:bldP spid="214056" grpId="1" animBg="1"/>
      <p:bldP spid="214056" grpId="2" animBg="1"/>
      <p:bldP spid="214056" grpId="3" animBg="1"/>
      <p:bldP spid="214058" grpId="0" animBg="1"/>
      <p:bldP spid="214058" grpId="1" animBg="1"/>
      <p:bldP spid="214058" grpId="2" animBg="1"/>
      <p:bldP spid="214058" grpId="3" animBg="1"/>
      <p:bldP spid="214063" grpId="0" animBg="1"/>
      <p:bldP spid="214064" grpId="0" animBg="1"/>
      <p:bldP spid="214065" grpId="0" animBg="1"/>
      <p:bldP spid="214071" grpId="0" animBg="1"/>
      <p:bldP spid="214071" grpId="1" animBg="1"/>
      <p:bldP spid="214071" grpId="2" animBg="1"/>
      <p:bldP spid="214071" grpId="3" animBg="1"/>
      <p:bldP spid="214073" grpId="0" animBg="1"/>
      <p:bldP spid="214082" grpId="0" animBg="1"/>
      <p:bldP spid="214082" grpId="1" animBg="1"/>
      <p:bldP spid="214083" grpId="0" animBg="1"/>
      <p:bldP spid="214083" grpId="1" animBg="1"/>
      <p:bldP spid="214083" grpId="2" animBg="1"/>
      <p:bldP spid="214083" grpId="3" animBg="1"/>
      <p:bldP spid="214088" grpId="0" animBg="1"/>
      <p:bldP spid="214088" grpId="1" animBg="1"/>
      <p:bldP spid="214089" grpId="0" animBg="1"/>
      <p:bldP spid="214089" grpId="1" animBg="1"/>
      <p:bldP spid="214090" grpId="0" animBg="1"/>
      <p:bldP spid="214090" grpId="1" animBg="1"/>
      <p:bldP spid="214093" grpId="0" animBg="1"/>
      <p:bldP spid="214093" grpId="1" animBg="1"/>
      <p:bldP spid="214093" grpId="2" animBg="1"/>
      <p:bldP spid="214093" grpId="3" animBg="1"/>
      <p:bldP spid="214094" grpId="0" animBg="1"/>
      <p:bldP spid="214094" grpId="1" animBg="1"/>
      <p:bldP spid="214095" grpId="0" animBg="1"/>
      <p:bldP spid="214095" grpId="1" animBg="1"/>
      <p:bldP spid="214099" grpId="0" animBg="1"/>
      <p:bldP spid="214099" grpId="1" animBg="1"/>
      <p:bldP spid="214100" grpId="0" animBg="1"/>
      <p:bldP spid="214106" grpId="0" animBg="1"/>
      <p:bldP spid="214107" grpId="0" animBg="1"/>
      <p:bldP spid="214109" grpId="0" animBg="1"/>
      <p:bldP spid="214111" grpId="0" animBg="1"/>
      <p:bldP spid="214113" grpId="0" animBg="1"/>
      <p:bldP spid="214023" grpId="0" animBg="1"/>
      <p:bldP spid="214024" grpId="0" animBg="1"/>
      <p:bldP spid="214025" grpId="0" animBg="1"/>
      <p:bldP spid="214060" grpId="0" animBg="1"/>
      <p:bldP spid="214060" grpId="1" animBg="1"/>
      <p:bldP spid="214072" grpId="0" animBg="1"/>
      <p:bldP spid="214049" grpId="0" animBg="1"/>
      <p:bldP spid="214087" grpId="0" animBg="1"/>
      <p:bldP spid="214092" grpId="0" animBg="1"/>
      <p:bldP spid="214045" grpId="0" animBg="1"/>
      <p:bldP spid="214096" grpId="0" animBg="1"/>
      <p:bldP spid="214097" grpId="0" animBg="1"/>
      <p:bldP spid="214098" grpId="0" animBg="1"/>
      <p:bldP spid="214114" grpId="0" animBg="1"/>
      <p:bldP spid="214114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6272588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991939-0767-4817-8FE4-8F971A07696E}"/>
              </a:ext>
            </a:extLst>
          </p:cNvPr>
          <p:cNvSpPr/>
          <p:nvPr/>
        </p:nvSpPr>
        <p:spPr>
          <a:xfrm>
            <a:off x="6124209" y="680295"/>
            <a:ext cx="65595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916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Projection of inclined line </a:t>
            </a:r>
          </a:p>
        </p:txBody>
      </p:sp>
    </p:spTree>
    <p:extLst>
      <p:ext uri="{BB962C8B-B14F-4D97-AF65-F5344CB8AC3E}">
        <p14:creationId xmlns:p14="http://schemas.microsoft.com/office/powerpoint/2010/main" val="28624712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6" name="Picture 4" descr="Part 5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204634"/>
            <a:ext cx="3031067" cy="322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003" name="Freeform 11"/>
          <p:cNvSpPr>
            <a:spLocks/>
          </p:cNvSpPr>
          <p:nvPr/>
        </p:nvSpPr>
        <p:spPr bwMode="auto">
          <a:xfrm>
            <a:off x="4876801" y="3183467"/>
            <a:ext cx="2891367" cy="5317067"/>
          </a:xfrm>
          <a:custGeom>
            <a:avLst/>
            <a:gdLst/>
            <a:ahLst/>
            <a:cxnLst>
              <a:cxn ang="0">
                <a:pos x="0" y="792"/>
              </a:cxn>
              <a:cxn ang="0">
                <a:pos x="1366" y="0"/>
              </a:cxn>
              <a:cxn ang="0">
                <a:pos x="1366" y="1716"/>
              </a:cxn>
              <a:cxn ang="0">
                <a:pos x="0" y="2512"/>
              </a:cxn>
              <a:cxn ang="0">
                <a:pos x="0" y="792"/>
              </a:cxn>
            </a:cxnLst>
            <a:rect l="0" t="0" r="r" b="b"/>
            <a:pathLst>
              <a:path w="1366" h="2512">
                <a:moveTo>
                  <a:pt x="0" y="792"/>
                </a:moveTo>
                <a:lnTo>
                  <a:pt x="1366" y="0"/>
                </a:lnTo>
                <a:lnTo>
                  <a:pt x="1366" y="1716"/>
                </a:lnTo>
                <a:lnTo>
                  <a:pt x="0" y="2512"/>
                </a:lnTo>
                <a:lnTo>
                  <a:pt x="0" y="792"/>
                </a:lnTo>
                <a:close/>
              </a:path>
            </a:pathLst>
          </a:custGeom>
          <a:solidFill>
            <a:srgbClr val="993300">
              <a:alpha val="30000"/>
            </a:srgb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04" name="Freeform 12"/>
          <p:cNvSpPr>
            <a:spLocks/>
          </p:cNvSpPr>
          <p:nvPr/>
        </p:nvSpPr>
        <p:spPr bwMode="auto">
          <a:xfrm>
            <a:off x="2692400" y="1905000"/>
            <a:ext cx="5063067" cy="2956984"/>
          </a:xfrm>
          <a:custGeom>
            <a:avLst/>
            <a:gdLst/>
            <a:ahLst/>
            <a:cxnLst>
              <a:cxn ang="0">
                <a:pos x="0" y="786"/>
              </a:cxn>
              <a:cxn ang="0">
                <a:pos x="1032" y="1397"/>
              </a:cxn>
              <a:cxn ang="0">
                <a:pos x="2392" y="612"/>
              </a:cxn>
              <a:cxn ang="0">
                <a:pos x="1368" y="0"/>
              </a:cxn>
              <a:cxn ang="0">
                <a:pos x="0" y="786"/>
              </a:cxn>
            </a:cxnLst>
            <a:rect l="0" t="0" r="r" b="b"/>
            <a:pathLst>
              <a:path w="2392" h="1397">
                <a:moveTo>
                  <a:pt x="0" y="786"/>
                </a:moveTo>
                <a:lnTo>
                  <a:pt x="1032" y="1397"/>
                </a:lnTo>
                <a:lnTo>
                  <a:pt x="2392" y="612"/>
                </a:lnTo>
                <a:lnTo>
                  <a:pt x="1368" y="0"/>
                </a:lnTo>
                <a:lnTo>
                  <a:pt x="0" y="786"/>
                </a:lnTo>
                <a:close/>
              </a:path>
            </a:pathLst>
          </a:custGeom>
          <a:solidFill>
            <a:srgbClr val="000099">
              <a:alpha val="30000"/>
            </a:srgb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05" name="Freeform 13"/>
          <p:cNvSpPr>
            <a:spLocks/>
          </p:cNvSpPr>
          <p:nvPr/>
        </p:nvSpPr>
        <p:spPr bwMode="auto">
          <a:xfrm>
            <a:off x="2692400" y="3556001"/>
            <a:ext cx="2184400" cy="49678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2" y="614"/>
              </a:cxn>
              <a:cxn ang="0">
                <a:pos x="1032" y="2347"/>
              </a:cxn>
              <a:cxn ang="0">
                <a:pos x="0" y="1758"/>
              </a:cxn>
              <a:cxn ang="0">
                <a:pos x="0" y="0"/>
              </a:cxn>
            </a:cxnLst>
            <a:rect l="0" t="0" r="r" b="b"/>
            <a:pathLst>
              <a:path w="1032" h="2347">
                <a:moveTo>
                  <a:pt x="0" y="0"/>
                </a:moveTo>
                <a:lnTo>
                  <a:pt x="1032" y="614"/>
                </a:lnTo>
                <a:lnTo>
                  <a:pt x="1032" y="2347"/>
                </a:lnTo>
                <a:lnTo>
                  <a:pt x="0" y="17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3528484" y="154518"/>
            <a:ext cx="9506128" cy="91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333" b="1">
                <a:solidFill>
                  <a:schemeClr val="accent2"/>
                </a:solidFill>
                <a:latin typeface="Arial" charset="0"/>
              </a:rPr>
              <a:t>Projection of an </a:t>
            </a:r>
            <a:r>
              <a:rPr lang="en-US" sz="5333" b="1">
                <a:solidFill>
                  <a:srgbClr val="CC3300"/>
                </a:solidFill>
                <a:latin typeface="Arial" charset="0"/>
              </a:rPr>
              <a:t>inclined line</a:t>
            </a:r>
            <a:endParaRPr lang="en-US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12998" name="AutoShape 6"/>
          <p:cNvSpPr>
            <a:spLocks noChangeArrowheads="1"/>
          </p:cNvSpPr>
          <p:nvPr/>
        </p:nvSpPr>
        <p:spPr bwMode="auto">
          <a:xfrm>
            <a:off x="2286000" y="1422400"/>
            <a:ext cx="11802533" cy="7230533"/>
          </a:xfrm>
          <a:prstGeom prst="roundRect">
            <a:avLst>
              <a:gd name="adj" fmla="val 6694"/>
            </a:avLst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1299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678834" y="8127269"/>
            <a:ext cx="1045633" cy="420564"/>
          </a:xfrm>
          <a:prstGeom prst="actionButtonBlank">
            <a:avLst/>
          </a:prstGeom>
          <a:solidFill>
            <a:srgbClr val="CC3300"/>
          </a:solidFill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133">
                <a:latin typeface="Bookman Old Style" pitchFamily="18" charset="0"/>
              </a:rPr>
              <a:t>Play</a:t>
            </a:r>
            <a:endParaRPr lang="th-TH" sz="2133">
              <a:latin typeface="Bookman Old Style" pitchFamily="18" charset="0"/>
            </a:endParaRP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4036484" y="1456268"/>
            <a:ext cx="2878667" cy="420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/>
            <a:r>
              <a:rPr lang="en-US" sz="2133" b="1" dirty="0">
                <a:solidFill>
                  <a:schemeClr val="bg1"/>
                </a:solidFill>
                <a:latin typeface="Arial" charset="0"/>
              </a:rPr>
              <a:t>Glass box concept</a:t>
            </a:r>
            <a:endParaRPr lang="th-TH" sz="2133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10189633" y="1473200"/>
            <a:ext cx="2536272" cy="420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133" b="1">
                <a:solidFill>
                  <a:schemeClr val="bg1"/>
                </a:solidFill>
                <a:latin typeface="Arial" charset="0"/>
              </a:rPr>
              <a:t>Multiview drawing</a:t>
            </a:r>
            <a:endParaRPr lang="th-TH" sz="2133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3002" name="Line 10"/>
          <p:cNvSpPr>
            <a:spLocks noChangeShapeType="1"/>
          </p:cNvSpPr>
          <p:nvPr/>
        </p:nvSpPr>
        <p:spPr bwMode="auto">
          <a:xfrm>
            <a:off x="8195733" y="1608667"/>
            <a:ext cx="0" cy="689186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06" name="Line 14"/>
          <p:cNvSpPr>
            <a:spLocks noChangeShapeType="1"/>
          </p:cNvSpPr>
          <p:nvPr/>
        </p:nvSpPr>
        <p:spPr bwMode="auto">
          <a:xfrm flipH="1">
            <a:off x="4400551" y="3733801"/>
            <a:ext cx="2089149" cy="265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6464300" y="3733801"/>
            <a:ext cx="933451" cy="539751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13" name="Line 21"/>
          <p:cNvSpPr>
            <a:spLocks noChangeShapeType="1"/>
          </p:cNvSpPr>
          <p:nvPr/>
        </p:nvSpPr>
        <p:spPr bwMode="auto">
          <a:xfrm flipH="1">
            <a:off x="3915834" y="6383867"/>
            <a:ext cx="484717" cy="27516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14" name="Line 22"/>
          <p:cNvSpPr>
            <a:spLocks noChangeShapeType="1"/>
          </p:cNvSpPr>
          <p:nvPr/>
        </p:nvSpPr>
        <p:spPr bwMode="auto">
          <a:xfrm>
            <a:off x="4406901" y="6375400"/>
            <a:ext cx="954617" cy="5503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27" name="Line 35"/>
          <p:cNvSpPr>
            <a:spLocks noChangeShapeType="1"/>
          </p:cNvSpPr>
          <p:nvPr/>
        </p:nvSpPr>
        <p:spPr bwMode="auto">
          <a:xfrm flipV="1">
            <a:off x="4415367" y="3983567"/>
            <a:ext cx="0" cy="238971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28" name="Line 36"/>
          <p:cNvSpPr>
            <a:spLocks noChangeShapeType="1"/>
          </p:cNvSpPr>
          <p:nvPr/>
        </p:nvSpPr>
        <p:spPr bwMode="auto">
          <a:xfrm flipV="1">
            <a:off x="6485467" y="2755901"/>
            <a:ext cx="0" cy="9948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41" name="Line 49"/>
          <p:cNvSpPr>
            <a:spLocks noChangeShapeType="1"/>
          </p:cNvSpPr>
          <p:nvPr/>
        </p:nvSpPr>
        <p:spPr bwMode="auto">
          <a:xfrm flipV="1">
            <a:off x="10966452" y="5626101"/>
            <a:ext cx="2457449" cy="148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46" name="Line 54"/>
          <p:cNvSpPr>
            <a:spLocks noChangeShapeType="1"/>
          </p:cNvSpPr>
          <p:nvPr/>
        </p:nvSpPr>
        <p:spPr bwMode="auto">
          <a:xfrm flipH="1">
            <a:off x="3896785" y="3735918"/>
            <a:ext cx="2586567" cy="1466849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26" name="Line 34"/>
          <p:cNvSpPr>
            <a:spLocks noChangeShapeType="1"/>
          </p:cNvSpPr>
          <p:nvPr/>
        </p:nvSpPr>
        <p:spPr bwMode="auto">
          <a:xfrm flipV="1">
            <a:off x="3907367" y="5185834"/>
            <a:ext cx="0" cy="148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48" name="Line 56"/>
          <p:cNvSpPr>
            <a:spLocks noChangeShapeType="1"/>
          </p:cNvSpPr>
          <p:nvPr/>
        </p:nvSpPr>
        <p:spPr bwMode="auto">
          <a:xfrm flipH="1">
            <a:off x="9499601" y="7112000"/>
            <a:ext cx="191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49" name="Line 57"/>
          <p:cNvSpPr>
            <a:spLocks noChangeShapeType="1"/>
          </p:cNvSpPr>
          <p:nvPr/>
        </p:nvSpPr>
        <p:spPr bwMode="auto">
          <a:xfrm>
            <a:off x="9639300" y="2413001"/>
            <a:ext cx="0" cy="477096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50" name="Line 58"/>
          <p:cNvSpPr>
            <a:spLocks noChangeShapeType="1"/>
          </p:cNvSpPr>
          <p:nvPr/>
        </p:nvSpPr>
        <p:spPr bwMode="auto">
          <a:xfrm flipV="1">
            <a:off x="9647767" y="5630334"/>
            <a:ext cx="0" cy="148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51" name="Line 59"/>
          <p:cNvSpPr>
            <a:spLocks noChangeShapeType="1"/>
          </p:cNvSpPr>
          <p:nvPr/>
        </p:nvSpPr>
        <p:spPr bwMode="auto">
          <a:xfrm>
            <a:off x="9537700" y="5626100"/>
            <a:ext cx="406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52" name="Freeform 60"/>
          <p:cNvSpPr>
            <a:spLocks/>
          </p:cNvSpPr>
          <p:nvPr/>
        </p:nvSpPr>
        <p:spPr bwMode="auto">
          <a:xfrm>
            <a:off x="3915834" y="4119033"/>
            <a:ext cx="3721100" cy="1636184"/>
          </a:xfrm>
          <a:custGeom>
            <a:avLst/>
            <a:gdLst/>
            <a:ahLst/>
            <a:cxnLst>
              <a:cxn ang="0">
                <a:pos x="0" y="510"/>
              </a:cxn>
              <a:cxn ang="0">
                <a:pos x="456" y="773"/>
              </a:cxn>
              <a:cxn ang="0">
                <a:pos x="1758" y="0"/>
              </a:cxn>
            </a:cxnLst>
            <a:rect l="0" t="0" r="r" b="b"/>
            <a:pathLst>
              <a:path w="1758" h="773">
                <a:moveTo>
                  <a:pt x="0" y="510"/>
                </a:moveTo>
                <a:lnTo>
                  <a:pt x="456" y="773"/>
                </a:lnTo>
                <a:lnTo>
                  <a:pt x="1758" y="0"/>
                </a:lnTo>
              </a:path>
            </a:pathLst>
          </a:custGeom>
          <a:noFill/>
          <a:ln w="9525" cap="flat" cmpd="sng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39" name="Line 47"/>
          <p:cNvSpPr>
            <a:spLocks noChangeShapeType="1"/>
          </p:cNvSpPr>
          <p:nvPr/>
        </p:nvSpPr>
        <p:spPr bwMode="auto">
          <a:xfrm rot="17986923" flipV="1">
            <a:off x="8569325" y="3292477"/>
            <a:ext cx="2131484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54" name="Freeform 62"/>
          <p:cNvSpPr>
            <a:spLocks/>
          </p:cNvSpPr>
          <p:nvPr/>
        </p:nvSpPr>
        <p:spPr bwMode="auto">
          <a:xfrm>
            <a:off x="3911600" y="6616700"/>
            <a:ext cx="1955800" cy="594784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456" y="281"/>
              </a:cxn>
              <a:cxn ang="0">
                <a:pos x="924" y="0"/>
              </a:cxn>
            </a:cxnLst>
            <a:rect l="0" t="0" r="r" b="b"/>
            <a:pathLst>
              <a:path w="924" h="281">
                <a:moveTo>
                  <a:pt x="0" y="18"/>
                </a:moveTo>
                <a:lnTo>
                  <a:pt x="456" y="281"/>
                </a:lnTo>
                <a:lnTo>
                  <a:pt x="924" y="0"/>
                </a:lnTo>
              </a:path>
            </a:pathLst>
          </a:custGeom>
          <a:noFill/>
          <a:ln w="9525" cap="flat" cmpd="sng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55" name="Freeform 63"/>
          <p:cNvSpPr>
            <a:spLocks/>
          </p:cNvSpPr>
          <p:nvPr/>
        </p:nvSpPr>
        <p:spPr bwMode="auto">
          <a:xfrm>
            <a:off x="3903134" y="2734733"/>
            <a:ext cx="2669117" cy="2463800"/>
          </a:xfrm>
          <a:custGeom>
            <a:avLst/>
            <a:gdLst/>
            <a:ahLst/>
            <a:cxnLst>
              <a:cxn ang="0">
                <a:pos x="0" y="1164"/>
              </a:cxn>
              <a:cxn ang="0">
                <a:pos x="0" y="728"/>
              </a:cxn>
              <a:cxn ang="0">
                <a:pos x="1261" y="0"/>
              </a:cxn>
            </a:cxnLst>
            <a:rect l="0" t="0" r="r" b="b"/>
            <a:pathLst>
              <a:path w="1261" h="1164">
                <a:moveTo>
                  <a:pt x="0" y="1164"/>
                </a:moveTo>
                <a:lnTo>
                  <a:pt x="0" y="728"/>
                </a:lnTo>
                <a:lnTo>
                  <a:pt x="1261" y="0"/>
                </a:lnTo>
              </a:path>
            </a:pathLst>
          </a:custGeom>
          <a:noFill/>
          <a:ln w="9525" cap="flat" cmpd="sng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47" name="Line 55"/>
          <p:cNvSpPr>
            <a:spLocks noChangeShapeType="1"/>
          </p:cNvSpPr>
          <p:nvPr/>
        </p:nvSpPr>
        <p:spPr bwMode="auto">
          <a:xfrm flipV="1">
            <a:off x="4413251" y="2785533"/>
            <a:ext cx="2082800" cy="1193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38" name="Line 46"/>
          <p:cNvSpPr>
            <a:spLocks noChangeShapeType="1"/>
          </p:cNvSpPr>
          <p:nvPr/>
        </p:nvSpPr>
        <p:spPr bwMode="auto">
          <a:xfrm flipH="1">
            <a:off x="5353051" y="4262968"/>
            <a:ext cx="2029883" cy="267123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3056" name="Text Box 64"/>
          <p:cNvSpPr txBox="1">
            <a:spLocks noChangeArrowheads="1"/>
          </p:cNvSpPr>
          <p:nvPr/>
        </p:nvSpPr>
        <p:spPr bwMode="auto">
          <a:xfrm>
            <a:off x="3365501" y="6460068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3057" name="Text Box 65"/>
          <p:cNvSpPr txBox="1">
            <a:spLocks noChangeArrowheads="1"/>
          </p:cNvSpPr>
          <p:nvPr/>
        </p:nvSpPr>
        <p:spPr bwMode="auto">
          <a:xfrm>
            <a:off x="3365501" y="4974168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3058" name="Text Box 66"/>
          <p:cNvSpPr txBox="1">
            <a:spLocks noChangeArrowheads="1"/>
          </p:cNvSpPr>
          <p:nvPr/>
        </p:nvSpPr>
        <p:spPr bwMode="auto">
          <a:xfrm>
            <a:off x="9118601" y="6866468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</a:t>
            </a:r>
            <a:endParaRPr lang="th-TH" sz="2400" baseline="-25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13061" name="Text Box 69"/>
          <p:cNvSpPr txBox="1">
            <a:spLocks noChangeArrowheads="1"/>
          </p:cNvSpPr>
          <p:nvPr/>
        </p:nvSpPr>
        <p:spPr bwMode="auto">
          <a:xfrm>
            <a:off x="6426200" y="3386668"/>
            <a:ext cx="38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3060" name="Text Box 68"/>
          <p:cNvSpPr txBox="1">
            <a:spLocks noChangeArrowheads="1"/>
          </p:cNvSpPr>
          <p:nvPr/>
        </p:nvSpPr>
        <p:spPr bwMode="auto">
          <a:xfrm>
            <a:off x="4064000" y="5977468"/>
            <a:ext cx="38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3059" name="Text Box 67"/>
          <p:cNvSpPr txBox="1">
            <a:spLocks noChangeArrowheads="1"/>
          </p:cNvSpPr>
          <p:nvPr/>
        </p:nvSpPr>
        <p:spPr bwMode="auto">
          <a:xfrm>
            <a:off x="9118601" y="5380568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3062" name="Text Box 70"/>
          <p:cNvSpPr txBox="1">
            <a:spLocks noChangeArrowheads="1"/>
          </p:cNvSpPr>
          <p:nvPr/>
        </p:nvSpPr>
        <p:spPr bwMode="auto">
          <a:xfrm>
            <a:off x="5245101" y="6853768"/>
            <a:ext cx="537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3063" name="Text Box 71"/>
          <p:cNvSpPr txBox="1">
            <a:spLocks noChangeArrowheads="1"/>
          </p:cNvSpPr>
          <p:nvPr/>
        </p:nvSpPr>
        <p:spPr bwMode="auto">
          <a:xfrm>
            <a:off x="7289801" y="4059768"/>
            <a:ext cx="537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</a:t>
            </a:r>
            <a:endParaRPr lang="th-TH" sz="2400" baseline="-2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13064" name="Text Box 72"/>
          <p:cNvSpPr txBox="1">
            <a:spLocks noChangeArrowheads="1"/>
          </p:cNvSpPr>
          <p:nvPr/>
        </p:nvSpPr>
        <p:spPr bwMode="auto">
          <a:xfrm>
            <a:off x="10807701" y="7082368"/>
            <a:ext cx="537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</a:t>
            </a:r>
            <a:endParaRPr lang="th-TH" sz="2400" baseline="-25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13065" name="Text Box 73"/>
          <p:cNvSpPr txBox="1">
            <a:spLocks noChangeArrowheads="1"/>
          </p:cNvSpPr>
          <p:nvPr/>
        </p:nvSpPr>
        <p:spPr bwMode="auto">
          <a:xfrm>
            <a:off x="13309601" y="5583768"/>
            <a:ext cx="554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3066" name="Text Box 74"/>
          <p:cNvSpPr txBox="1">
            <a:spLocks noChangeArrowheads="1"/>
          </p:cNvSpPr>
          <p:nvPr/>
        </p:nvSpPr>
        <p:spPr bwMode="auto">
          <a:xfrm>
            <a:off x="3911600" y="3602568"/>
            <a:ext cx="492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3067" name="Text Box 75"/>
          <p:cNvSpPr txBox="1">
            <a:spLocks noChangeArrowheads="1"/>
          </p:cNvSpPr>
          <p:nvPr/>
        </p:nvSpPr>
        <p:spPr bwMode="auto">
          <a:xfrm>
            <a:off x="6083301" y="2319868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3068" name="Text Box 76"/>
          <p:cNvSpPr txBox="1">
            <a:spLocks noChangeArrowheads="1"/>
          </p:cNvSpPr>
          <p:nvPr/>
        </p:nvSpPr>
        <p:spPr bwMode="auto">
          <a:xfrm>
            <a:off x="9131300" y="4872568"/>
            <a:ext cx="492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</a:t>
            </a:r>
            <a:endParaRPr lang="th-TH" sz="2400" baseline="-25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13069" name="Text Box 77"/>
          <p:cNvSpPr txBox="1">
            <a:spLocks noChangeArrowheads="1"/>
          </p:cNvSpPr>
          <p:nvPr/>
        </p:nvSpPr>
        <p:spPr bwMode="auto">
          <a:xfrm>
            <a:off x="9093201" y="2472268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2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21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21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1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1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1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1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1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21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21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00"/>
                                        <p:tgtEl>
                                          <p:spTgt spid="21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21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1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1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1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1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1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1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13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13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13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13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213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13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999"/>
                  </p:tgtEl>
                </p:cond>
              </p:nextCondLst>
            </p:seq>
          </p:childTnLst>
        </p:cTn>
      </p:par>
    </p:tnLst>
    <p:bldLst>
      <p:bldP spid="213003" grpId="0" animBg="1"/>
      <p:bldP spid="213004" grpId="0" animBg="1"/>
      <p:bldP spid="213005" grpId="0" animBg="1"/>
      <p:bldP spid="212998" grpId="0" animBg="1"/>
      <p:bldP spid="212999" grpId="0" animBg="1"/>
      <p:bldP spid="213000" grpId="0" animBg="1"/>
      <p:bldP spid="213001" grpId="0" animBg="1"/>
      <p:bldP spid="213002" grpId="0" animBg="1"/>
      <p:bldP spid="213006" grpId="0" animBg="1"/>
      <p:bldP spid="213009" grpId="0" animBg="1"/>
      <p:bldP spid="213013" grpId="0" animBg="1"/>
      <p:bldP spid="213014" grpId="0" animBg="1"/>
      <p:bldP spid="213027" grpId="0" animBg="1"/>
      <p:bldP spid="213028" grpId="0" animBg="1"/>
      <p:bldP spid="213041" grpId="0" animBg="1"/>
      <p:bldP spid="213046" grpId="0" animBg="1"/>
      <p:bldP spid="213026" grpId="0" animBg="1"/>
      <p:bldP spid="213048" grpId="0" animBg="1"/>
      <p:bldP spid="213049" grpId="0" animBg="1"/>
      <p:bldP spid="213050" grpId="0" animBg="1"/>
      <p:bldP spid="213051" grpId="0" animBg="1"/>
      <p:bldP spid="213052" grpId="0" animBg="1"/>
      <p:bldP spid="213039" grpId="0" animBg="1"/>
      <p:bldP spid="213054" grpId="0" animBg="1"/>
      <p:bldP spid="213055" grpId="0" animBg="1"/>
      <p:bldP spid="213047" grpId="0" animBg="1"/>
      <p:bldP spid="213038" grpId="0" animBg="1"/>
      <p:bldP spid="213056" grpId="0"/>
      <p:bldP spid="213057" grpId="0"/>
      <p:bldP spid="213058" grpId="0"/>
      <p:bldP spid="213058" grpId="1"/>
      <p:bldP spid="213061" grpId="0"/>
      <p:bldP spid="213060" grpId="0"/>
      <p:bldP spid="213059" grpId="0"/>
      <p:bldP spid="213059" grpId="1"/>
      <p:bldP spid="213062" grpId="0"/>
      <p:bldP spid="213063" grpId="0"/>
      <p:bldP spid="213064" grpId="0"/>
      <p:bldP spid="213064" grpId="1"/>
      <p:bldP spid="213065" grpId="0"/>
      <p:bldP spid="213065" grpId="1"/>
      <p:bldP spid="213066" grpId="0"/>
      <p:bldP spid="213067" grpId="0"/>
      <p:bldP spid="213068" grpId="0"/>
      <p:bldP spid="213068" grpId="1"/>
      <p:bldP spid="21306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6" name="Line 46"/>
          <p:cNvSpPr>
            <a:spLocks noChangeShapeType="1"/>
          </p:cNvSpPr>
          <p:nvPr/>
        </p:nvSpPr>
        <p:spPr bwMode="auto">
          <a:xfrm>
            <a:off x="8674100" y="2349501"/>
            <a:ext cx="0" cy="477096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pic>
        <p:nvPicPr>
          <p:cNvPr id="215042" name="Picture 2" descr="Part 5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204634"/>
            <a:ext cx="3031067" cy="322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3230033" y="154518"/>
            <a:ext cx="10113666" cy="91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333" b="1">
                <a:solidFill>
                  <a:schemeClr val="accent2"/>
                </a:solidFill>
                <a:latin typeface="Arial" charset="0"/>
              </a:rPr>
              <a:t>Projection of an </a:t>
            </a:r>
            <a:r>
              <a:rPr lang="en-US" sz="5333" b="1">
                <a:solidFill>
                  <a:srgbClr val="CC3300"/>
                </a:solidFill>
                <a:latin typeface="Arial" charset="0"/>
              </a:rPr>
              <a:t>inclined plane</a:t>
            </a:r>
            <a:endParaRPr lang="en-US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15047" name="AutoShape 7"/>
          <p:cNvSpPr>
            <a:spLocks noChangeArrowheads="1"/>
          </p:cNvSpPr>
          <p:nvPr/>
        </p:nvSpPr>
        <p:spPr bwMode="auto">
          <a:xfrm>
            <a:off x="2286000" y="1422400"/>
            <a:ext cx="11802533" cy="7230533"/>
          </a:xfrm>
          <a:prstGeom prst="roundRect">
            <a:avLst>
              <a:gd name="adj" fmla="val 6694"/>
            </a:avLst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1504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678834" y="8127269"/>
            <a:ext cx="1045633" cy="420564"/>
          </a:xfrm>
          <a:prstGeom prst="actionButtonBlank">
            <a:avLst/>
          </a:prstGeom>
          <a:solidFill>
            <a:srgbClr val="CC3300"/>
          </a:solidFill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133">
                <a:latin typeface="Bookman Old Style" pitchFamily="18" charset="0"/>
              </a:rPr>
              <a:t>Play</a:t>
            </a:r>
            <a:endParaRPr lang="th-TH" sz="2133">
              <a:latin typeface="Bookman Old Style" pitchFamily="18" charset="0"/>
            </a:endParaRP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4036484" y="1456268"/>
            <a:ext cx="2878667" cy="4205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133" b="1">
                <a:solidFill>
                  <a:schemeClr val="bg1"/>
                </a:solidFill>
                <a:latin typeface="Arial" charset="0"/>
              </a:rPr>
              <a:t>Glass box concept</a:t>
            </a:r>
            <a:endParaRPr lang="th-TH" sz="2133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10189633" y="1473200"/>
            <a:ext cx="2536272" cy="4205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133" b="1">
                <a:solidFill>
                  <a:schemeClr val="bg1"/>
                </a:solidFill>
                <a:latin typeface="Arial" charset="0"/>
              </a:rPr>
              <a:t>Multiview drawing</a:t>
            </a:r>
            <a:endParaRPr lang="th-TH" sz="2133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051" name="Line 11"/>
          <p:cNvSpPr>
            <a:spLocks noChangeShapeType="1"/>
          </p:cNvSpPr>
          <p:nvPr/>
        </p:nvSpPr>
        <p:spPr bwMode="auto">
          <a:xfrm>
            <a:off x="8195733" y="1608667"/>
            <a:ext cx="0" cy="689186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>
            <a:off x="6464300" y="3733801"/>
            <a:ext cx="933451" cy="539751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54" name="Line 14"/>
          <p:cNvSpPr>
            <a:spLocks noChangeShapeType="1"/>
          </p:cNvSpPr>
          <p:nvPr/>
        </p:nvSpPr>
        <p:spPr bwMode="auto">
          <a:xfrm flipH="1">
            <a:off x="3915834" y="6383867"/>
            <a:ext cx="484717" cy="27516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>
            <a:off x="4406901" y="6375400"/>
            <a:ext cx="954617" cy="5503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56" name="Line 16"/>
          <p:cNvSpPr>
            <a:spLocks noChangeShapeType="1"/>
          </p:cNvSpPr>
          <p:nvPr/>
        </p:nvSpPr>
        <p:spPr bwMode="auto">
          <a:xfrm flipV="1">
            <a:off x="4415367" y="3983567"/>
            <a:ext cx="0" cy="238971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flipV="1">
            <a:off x="6485467" y="2772834"/>
            <a:ext cx="0" cy="977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58" name="Line 18"/>
          <p:cNvSpPr>
            <a:spLocks noChangeShapeType="1"/>
          </p:cNvSpPr>
          <p:nvPr/>
        </p:nvSpPr>
        <p:spPr bwMode="auto">
          <a:xfrm flipV="1">
            <a:off x="10966452" y="5626101"/>
            <a:ext cx="2457449" cy="148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896785" y="3735918"/>
            <a:ext cx="2586567" cy="1466849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9499601" y="7112000"/>
            <a:ext cx="1917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>
            <a:off x="9639300" y="2413001"/>
            <a:ext cx="0" cy="477096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65" name="Line 25"/>
          <p:cNvSpPr>
            <a:spLocks noChangeShapeType="1"/>
          </p:cNvSpPr>
          <p:nvPr/>
        </p:nvSpPr>
        <p:spPr bwMode="auto">
          <a:xfrm>
            <a:off x="9537700" y="5626100"/>
            <a:ext cx="406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72" name="Freeform 32"/>
          <p:cNvSpPr>
            <a:spLocks/>
          </p:cNvSpPr>
          <p:nvPr/>
        </p:nvSpPr>
        <p:spPr bwMode="auto">
          <a:xfrm>
            <a:off x="3539067" y="3242734"/>
            <a:ext cx="2946400" cy="3141133"/>
          </a:xfrm>
          <a:custGeom>
            <a:avLst/>
            <a:gdLst/>
            <a:ahLst/>
            <a:cxnLst>
              <a:cxn ang="0">
                <a:pos x="0" y="1264"/>
              </a:cxn>
              <a:cxn ang="0">
                <a:pos x="412" y="1484"/>
              </a:cxn>
              <a:cxn ang="0">
                <a:pos x="1392" y="240"/>
              </a:cxn>
              <a:cxn ang="0">
                <a:pos x="1000" y="0"/>
              </a:cxn>
              <a:cxn ang="0">
                <a:pos x="0" y="1264"/>
              </a:cxn>
            </a:cxnLst>
            <a:rect l="0" t="0" r="r" b="b"/>
            <a:pathLst>
              <a:path w="1392" h="1484">
                <a:moveTo>
                  <a:pt x="0" y="1264"/>
                </a:moveTo>
                <a:lnTo>
                  <a:pt x="412" y="1484"/>
                </a:lnTo>
                <a:lnTo>
                  <a:pt x="1392" y="240"/>
                </a:lnTo>
                <a:lnTo>
                  <a:pt x="1000" y="0"/>
                </a:lnTo>
                <a:lnTo>
                  <a:pt x="0" y="1264"/>
                </a:lnTo>
                <a:close/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73" name="Line 33"/>
          <p:cNvSpPr>
            <a:spLocks noChangeShapeType="1"/>
          </p:cNvSpPr>
          <p:nvPr/>
        </p:nvSpPr>
        <p:spPr bwMode="auto">
          <a:xfrm flipH="1">
            <a:off x="3069167" y="5909734"/>
            <a:ext cx="484717" cy="27516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74" name="Line 34"/>
          <p:cNvSpPr>
            <a:spLocks noChangeShapeType="1"/>
          </p:cNvSpPr>
          <p:nvPr/>
        </p:nvSpPr>
        <p:spPr bwMode="auto">
          <a:xfrm flipH="1">
            <a:off x="3050118" y="3261785"/>
            <a:ext cx="2586567" cy="1466849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76" name="Line 36"/>
          <p:cNvSpPr>
            <a:spLocks noChangeShapeType="1"/>
          </p:cNvSpPr>
          <p:nvPr/>
        </p:nvSpPr>
        <p:spPr bwMode="auto">
          <a:xfrm flipV="1">
            <a:off x="3551767" y="3479801"/>
            <a:ext cx="0" cy="242781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77" name="Line 37"/>
          <p:cNvSpPr>
            <a:spLocks noChangeShapeType="1"/>
          </p:cNvSpPr>
          <p:nvPr/>
        </p:nvSpPr>
        <p:spPr bwMode="auto">
          <a:xfrm flipV="1">
            <a:off x="5655733" y="2264834"/>
            <a:ext cx="0" cy="977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83" name="Freeform 43"/>
          <p:cNvSpPr>
            <a:spLocks/>
          </p:cNvSpPr>
          <p:nvPr/>
        </p:nvSpPr>
        <p:spPr bwMode="auto">
          <a:xfrm>
            <a:off x="8680452" y="5619751"/>
            <a:ext cx="958849" cy="14859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702"/>
              </a:cxn>
              <a:cxn ang="0">
                <a:pos x="453" y="702"/>
              </a:cxn>
              <a:cxn ang="0">
                <a:pos x="453" y="0"/>
              </a:cxn>
              <a:cxn ang="0">
                <a:pos x="0" y="3"/>
              </a:cxn>
            </a:cxnLst>
            <a:rect l="0" t="0" r="r" b="b"/>
            <a:pathLst>
              <a:path w="453" h="702">
                <a:moveTo>
                  <a:pt x="0" y="3"/>
                </a:moveTo>
                <a:lnTo>
                  <a:pt x="0" y="702"/>
                </a:lnTo>
                <a:lnTo>
                  <a:pt x="453" y="702"/>
                </a:lnTo>
                <a:lnTo>
                  <a:pt x="453" y="0"/>
                </a:lnTo>
                <a:lnTo>
                  <a:pt x="0" y="3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84" name="Freeform 44"/>
          <p:cNvSpPr>
            <a:spLocks/>
          </p:cNvSpPr>
          <p:nvPr/>
        </p:nvSpPr>
        <p:spPr bwMode="auto">
          <a:xfrm>
            <a:off x="8674100" y="2686051"/>
            <a:ext cx="958851" cy="2419349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702"/>
              </a:cxn>
              <a:cxn ang="0">
                <a:pos x="453" y="702"/>
              </a:cxn>
              <a:cxn ang="0">
                <a:pos x="453" y="0"/>
              </a:cxn>
              <a:cxn ang="0">
                <a:pos x="0" y="3"/>
              </a:cxn>
            </a:cxnLst>
            <a:rect l="0" t="0" r="r" b="b"/>
            <a:pathLst>
              <a:path w="453" h="702">
                <a:moveTo>
                  <a:pt x="0" y="3"/>
                </a:moveTo>
                <a:lnTo>
                  <a:pt x="0" y="702"/>
                </a:lnTo>
                <a:lnTo>
                  <a:pt x="453" y="702"/>
                </a:lnTo>
                <a:lnTo>
                  <a:pt x="453" y="0"/>
                </a:lnTo>
                <a:lnTo>
                  <a:pt x="0" y="3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43" name="Freeform 3"/>
          <p:cNvSpPr>
            <a:spLocks/>
          </p:cNvSpPr>
          <p:nvPr/>
        </p:nvSpPr>
        <p:spPr bwMode="auto">
          <a:xfrm>
            <a:off x="4876801" y="3183467"/>
            <a:ext cx="2891367" cy="5317067"/>
          </a:xfrm>
          <a:custGeom>
            <a:avLst/>
            <a:gdLst/>
            <a:ahLst/>
            <a:cxnLst>
              <a:cxn ang="0">
                <a:pos x="0" y="792"/>
              </a:cxn>
              <a:cxn ang="0">
                <a:pos x="1366" y="0"/>
              </a:cxn>
              <a:cxn ang="0">
                <a:pos x="1366" y="1716"/>
              </a:cxn>
              <a:cxn ang="0">
                <a:pos x="0" y="2512"/>
              </a:cxn>
              <a:cxn ang="0">
                <a:pos x="0" y="792"/>
              </a:cxn>
            </a:cxnLst>
            <a:rect l="0" t="0" r="r" b="b"/>
            <a:pathLst>
              <a:path w="1366" h="2512">
                <a:moveTo>
                  <a:pt x="0" y="792"/>
                </a:moveTo>
                <a:lnTo>
                  <a:pt x="1366" y="0"/>
                </a:lnTo>
                <a:lnTo>
                  <a:pt x="1366" y="1716"/>
                </a:lnTo>
                <a:lnTo>
                  <a:pt x="0" y="2512"/>
                </a:lnTo>
                <a:lnTo>
                  <a:pt x="0" y="792"/>
                </a:lnTo>
                <a:close/>
              </a:path>
            </a:pathLst>
          </a:custGeom>
          <a:solidFill>
            <a:srgbClr val="993300">
              <a:alpha val="30000"/>
            </a:srgb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44" name="Freeform 4"/>
          <p:cNvSpPr>
            <a:spLocks/>
          </p:cNvSpPr>
          <p:nvPr/>
        </p:nvSpPr>
        <p:spPr bwMode="auto">
          <a:xfrm>
            <a:off x="2692400" y="1905000"/>
            <a:ext cx="5063067" cy="2956984"/>
          </a:xfrm>
          <a:custGeom>
            <a:avLst/>
            <a:gdLst/>
            <a:ahLst/>
            <a:cxnLst>
              <a:cxn ang="0">
                <a:pos x="0" y="786"/>
              </a:cxn>
              <a:cxn ang="0">
                <a:pos x="1032" y="1397"/>
              </a:cxn>
              <a:cxn ang="0">
                <a:pos x="2392" y="612"/>
              </a:cxn>
              <a:cxn ang="0">
                <a:pos x="1368" y="0"/>
              </a:cxn>
              <a:cxn ang="0">
                <a:pos x="0" y="786"/>
              </a:cxn>
            </a:cxnLst>
            <a:rect l="0" t="0" r="r" b="b"/>
            <a:pathLst>
              <a:path w="2392" h="1397">
                <a:moveTo>
                  <a:pt x="0" y="786"/>
                </a:moveTo>
                <a:lnTo>
                  <a:pt x="1032" y="1397"/>
                </a:lnTo>
                <a:lnTo>
                  <a:pt x="2392" y="612"/>
                </a:lnTo>
                <a:lnTo>
                  <a:pt x="1368" y="0"/>
                </a:lnTo>
                <a:lnTo>
                  <a:pt x="0" y="786"/>
                </a:lnTo>
                <a:close/>
              </a:path>
            </a:pathLst>
          </a:custGeom>
          <a:solidFill>
            <a:srgbClr val="000099">
              <a:alpha val="30000"/>
            </a:srgb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45" name="Freeform 5"/>
          <p:cNvSpPr>
            <a:spLocks/>
          </p:cNvSpPr>
          <p:nvPr/>
        </p:nvSpPr>
        <p:spPr bwMode="auto">
          <a:xfrm>
            <a:off x="2692400" y="3556001"/>
            <a:ext cx="2184400" cy="49678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2" y="614"/>
              </a:cxn>
              <a:cxn ang="0">
                <a:pos x="1032" y="2347"/>
              </a:cxn>
              <a:cxn ang="0">
                <a:pos x="0" y="1758"/>
              </a:cxn>
              <a:cxn ang="0">
                <a:pos x="0" y="0"/>
              </a:cxn>
            </a:cxnLst>
            <a:rect l="0" t="0" r="r" b="b"/>
            <a:pathLst>
              <a:path w="1032" h="2347">
                <a:moveTo>
                  <a:pt x="0" y="0"/>
                </a:moveTo>
                <a:lnTo>
                  <a:pt x="1032" y="614"/>
                </a:lnTo>
                <a:lnTo>
                  <a:pt x="1032" y="2347"/>
                </a:lnTo>
                <a:lnTo>
                  <a:pt x="0" y="17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flipH="1">
            <a:off x="5353051" y="4262968"/>
            <a:ext cx="2029883" cy="267123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66" name="Freeform 26"/>
          <p:cNvSpPr>
            <a:spLocks/>
          </p:cNvSpPr>
          <p:nvPr/>
        </p:nvSpPr>
        <p:spPr bwMode="auto">
          <a:xfrm>
            <a:off x="3915834" y="4119033"/>
            <a:ext cx="3721100" cy="1636184"/>
          </a:xfrm>
          <a:custGeom>
            <a:avLst/>
            <a:gdLst/>
            <a:ahLst/>
            <a:cxnLst>
              <a:cxn ang="0">
                <a:pos x="0" y="510"/>
              </a:cxn>
              <a:cxn ang="0">
                <a:pos x="456" y="773"/>
              </a:cxn>
              <a:cxn ang="0">
                <a:pos x="1758" y="0"/>
              </a:cxn>
            </a:cxnLst>
            <a:rect l="0" t="0" r="r" b="b"/>
            <a:pathLst>
              <a:path w="1758" h="773">
                <a:moveTo>
                  <a:pt x="0" y="510"/>
                </a:moveTo>
                <a:lnTo>
                  <a:pt x="456" y="773"/>
                </a:lnTo>
                <a:lnTo>
                  <a:pt x="1758" y="0"/>
                </a:lnTo>
              </a:path>
            </a:pathLst>
          </a:custGeom>
          <a:noFill/>
          <a:ln w="9525" cap="flat" cmpd="sng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69" name="Freeform 29"/>
          <p:cNvSpPr>
            <a:spLocks/>
          </p:cNvSpPr>
          <p:nvPr/>
        </p:nvSpPr>
        <p:spPr bwMode="auto">
          <a:xfrm>
            <a:off x="3911600" y="6654801"/>
            <a:ext cx="1701800" cy="55668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6" y="263"/>
              </a:cxn>
              <a:cxn ang="0">
                <a:pos x="804" y="54"/>
              </a:cxn>
            </a:cxnLst>
            <a:rect l="0" t="0" r="r" b="b"/>
            <a:pathLst>
              <a:path w="804" h="263">
                <a:moveTo>
                  <a:pt x="0" y="0"/>
                </a:moveTo>
                <a:lnTo>
                  <a:pt x="456" y="263"/>
                </a:lnTo>
                <a:lnTo>
                  <a:pt x="804" y="54"/>
                </a:lnTo>
              </a:path>
            </a:pathLst>
          </a:custGeom>
          <a:noFill/>
          <a:ln w="9525" cap="flat" cmpd="sng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70" name="Freeform 30"/>
          <p:cNvSpPr>
            <a:spLocks/>
          </p:cNvSpPr>
          <p:nvPr/>
        </p:nvSpPr>
        <p:spPr bwMode="auto">
          <a:xfrm>
            <a:off x="3903134" y="2734733"/>
            <a:ext cx="2669117" cy="2463800"/>
          </a:xfrm>
          <a:custGeom>
            <a:avLst/>
            <a:gdLst/>
            <a:ahLst/>
            <a:cxnLst>
              <a:cxn ang="0">
                <a:pos x="0" y="1164"/>
              </a:cxn>
              <a:cxn ang="0">
                <a:pos x="0" y="728"/>
              </a:cxn>
              <a:cxn ang="0">
                <a:pos x="1261" y="0"/>
              </a:cxn>
            </a:cxnLst>
            <a:rect l="0" t="0" r="r" b="b"/>
            <a:pathLst>
              <a:path w="1261" h="1164">
                <a:moveTo>
                  <a:pt x="0" y="1164"/>
                </a:moveTo>
                <a:lnTo>
                  <a:pt x="0" y="728"/>
                </a:lnTo>
                <a:lnTo>
                  <a:pt x="1261" y="0"/>
                </a:lnTo>
              </a:path>
            </a:pathLst>
          </a:custGeom>
          <a:noFill/>
          <a:ln w="9525" cap="flat" cmpd="sng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75" name="Freeform 35"/>
          <p:cNvSpPr>
            <a:spLocks/>
          </p:cNvSpPr>
          <p:nvPr/>
        </p:nvSpPr>
        <p:spPr bwMode="auto">
          <a:xfrm>
            <a:off x="3079751" y="4715934"/>
            <a:ext cx="823383" cy="1947333"/>
          </a:xfrm>
          <a:custGeom>
            <a:avLst/>
            <a:gdLst/>
            <a:ahLst/>
            <a:cxnLst>
              <a:cxn ang="0">
                <a:pos x="389" y="920"/>
              </a:cxn>
              <a:cxn ang="0">
                <a:pos x="0" y="696"/>
              </a:cxn>
              <a:cxn ang="0">
                <a:pos x="0" y="0"/>
              </a:cxn>
              <a:cxn ang="0">
                <a:pos x="387" y="224"/>
              </a:cxn>
              <a:cxn ang="0">
                <a:pos x="389" y="920"/>
              </a:cxn>
            </a:cxnLst>
            <a:rect l="0" t="0" r="r" b="b"/>
            <a:pathLst>
              <a:path w="389" h="920">
                <a:moveTo>
                  <a:pt x="389" y="920"/>
                </a:moveTo>
                <a:lnTo>
                  <a:pt x="0" y="696"/>
                </a:lnTo>
                <a:lnTo>
                  <a:pt x="0" y="0"/>
                </a:lnTo>
                <a:lnTo>
                  <a:pt x="387" y="224"/>
                </a:lnTo>
                <a:lnTo>
                  <a:pt x="389" y="920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85" name="Freeform 45"/>
          <p:cNvSpPr>
            <a:spLocks/>
          </p:cNvSpPr>
          <p:nvPr/>
        </p:nvSpPr>
        <p:spPr bwMode="auto">
          <a:xfrm>
            <a:off x="3077634" y="2241551"/>
            <a:ext cx="2643717" cy="2480733"/>
          </a:xfrm>
          <a:custGeom>
            <a:avLst/>
            <a:gdLst/>
            <a:ahLst/>
            <a:cxnLst>
              <a:cxn ang="0">
                <a:pos x="0" y="1172"/>
              </a:cxn>
              <a:cxn ang="0">
                <a:pos x="0" y="736"/>
              </a:cxn>
              <a:cxn ang="0">
                <a:pos x="1249" y="0"/>
              </a:cxn>
            </a:cxnLst>
            <a:rect l="0" t="0" r="r" b="b"/>
            <a:pathLst>
              <a:path w="1249" h="1172">
                <a:moveTo>
                  <a:pt x="0" y="1172"/>
                </a:moveTo>
                <a:lnTo>
                  <a:pt x="0" y="736"/>
                </a:lnTo>
                <a:lnTo>
                  <a:pt x="1249" y="0"/>
                </a:lnTo>
              </a:path>
            </a:pathLst>
          </a:custGeom>
          <a:noFill/>
          <a:ln w="9525" cap="flat" cmpd="sng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5078" name="Freeform 38"/>
          <p:cNvSpPr>
            <a:spLocks/>
          </p:cNvSpPr>
          <p:nvPr/>
        </p:nvSpPr>
        <p:spPr bwMode="auto">
          <a:xfrm>
            <a:off x="3549652" y="2292351"/>
            <a:ext cx="2940049" cy="1676400"/>
          </a:xfrm>
          <a:custGeom>
            <a:avLst/>
            <a:gdLst/>
            <a:ahLst/>
            <a:cxnLst>
              <a:cxn ang="0">
                <a:pos x="411" y="792"/>
              </a:cxn>
              <a:cxn ang="0">
                <a:pos x="0" y="579"/>
              </a:cxn>
              <a:cxn ang="0">
                <a:pos x="993" y="0"/>
              </a:cxn>
              <a:cxn ang="0">
                <a:pos x="1389" y="228"/>
              </a:cxn>
              <a:cxn ang="0">
                <a:pos x="411" y="792"/>
              </a:cxn>
            </a:cxnLst>
            <a:rect l="0" t="0" r="r" b="b"/>
            <a:pathLst>
              <a:path w="1389" h="792">
                <a:moveTo>
                  <a:pt x="411" y="792"/>
                </a:moveTo>
                <a:lnTo>
                  <a:pt x="0" y="579"/>
                </a:lnTo>
                <a:lnTo>
                  <a:pt x="993" y="0"/>
                </a:lnTo>
                <a:lnTo>
                  <a:pt x="1389" y="228"/>
                </a:lnTo>
                <a:lnTo>
                  <a:pt x="411" y="792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5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1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21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10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1000"/>
                                        <p:tgtEl>
                                          <p:spTgt spid="215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10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1000"/>
                                        <p:tgtEl>
                                          <p:spTgt spid="215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1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1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1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10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2" dur="10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21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21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21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21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21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1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10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1000"/>
                                        <p:tgtEl>
                                          <p:spTgt spid="215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10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1000"/>
                                        <p:tgtEl>
                                          <p:spTgt spid="215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1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48"/>
                  </p:tgtEl>
                </p:cond>
              </p:nextCondLst>
            </p:seq>
          </p:childTnLst>
        </p:cTn>
      </p:par>
    </p:tnLst>
    <p:bldLst>
      <p:bldP spid="215086" grpId="0" animBg="1"/>
      <p:bldP spid="215047" grpId="0" animBg="1"/>
      <p:bldP spid="215048" grpId="0" animBg="1"/>
      <p:bldP spid="215049" grpId="0"/>
      <p:bldP spid="215050" grpId="0"/>
      <p:bldP spid="215051" grpId="0" animBg="1"/>
      <p:bldP spid="215053" grpId="0" animBg="1"/>
      <p:bldP spid="215053" grpId="1" animBg="1"/>
      <p:bldP spid="215054" grpId="0" animBg="1"/>
      <p:bldP spid="215054" grpId="1" animBg="1"/>
      <p:bldP spid="215055" grpId="0" animBg="1"/>
      <p:bldP spid="215055" grpId="1" animBg="1"/>
      <p:bldP spid="215056" grpId="0" animBg="1"/>
      <p:bldP spid="215056" grpId="1" animBg="1"/>
      <p:bldP spid="215057" grpId="0" animBg="1"/>
      <p:bldP spid="215057" grpId="1" animBg="1"/>
      <p:bldP spid="215058" grpId="0" animBg="1"/>
      <p:bldP spid="215059" grpId="0" animBg="1"/>
      <p:bldP spid="215059" grpId="1" animBg="1"/>
      <p:bldP spid="215062" grpId="0" animBg="1"/>
      <p:bldP spid="215063" grpId="0" animBg="1"/>
      <p:bldP spid="215065" grpId="0" animBg="1"/>
      <p:bldP spid="215072" grpId="0" animBg="1"/>
      <p:bldP spid="215073" grpId="0" animBg="1"/>
      <p:bldP spid="215073" grpId="1" animBg="1"/>
      <p:bldP spid="215074" grpId="0" animBg="1"/>
      <p:bldP spid="215074" grpId="1" animBg="1"/>
      <p:bldP spid="215076" grpId="0" animBg="1"/>
      <p:bldP spid="215076" grpId="1" animBg="1"/>
      <p:bldP spid="215077" grpId="0" animBg="1"/>
      <p:bldP spid="215077" grpId="1" animBg="1"/>
      <p:bldP spid="215083" grpId="0" animBg="1"/>
      <p:bldP spid="215084" grpId="0" animBg="1"/>
      <p:bldP spid="215043" grpId="0" animBg="1"/>
      <p:bldP spid="215044" grpId="0" animBg="1"/>
      <p:bldP spid="215045" grpId="0" animBg="1"/>
      <p:bldP spid="215061" grpId="0" animBg="1"/>
      <p:bldP spid="215066" grpId="0" animBg="1"/>
      <p:bldP spid="215069" grpId="0" animBg="1"/>
      <p:bldP spid="215070" grpId="0" animBg="1"/>
      <p:bldP spid="215075" grpId="0" animBg="1"/>
      <p:bldP spid="215085" grpId="0" animBg="1"/>
      <p:bldP spid="21507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1" y="1"/>
            <a:ext cx="16573501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CB72C3-4470-47C4-811D-041306FB2952}"/>
              </a:ext>
            </a:extLst>
          </p:cNvPr>
          <p:cNvSpPr/>
          <p:nvPr/>
        </p:nvSpPr>
        <p:spPr>
          <a:xfrm>
            <a:off x="6366804" y="297359"/>
            <a:ext cx="6434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916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Projection of oblique line </a:t>
            </a:r>
          </a:p>
        </p:txBody>
      </p:sp>
    </p:spTree>
    <p:extLst>
      <p:ext uri="{BB962C8B-B14F-4D97-AF65-F5344CB8AC3E}">
        <p14:creationId xmlns:p14="http://schemas.microsoft.com/office/powerpoint/2010/main" val="165601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35" y="319791"/>
            <a:ext cx="16105909" cy="8534400"/>
          </a:xfrm>
        </p:spPr>
        <p:txBody>
          <a:bodyPr>
            <a:normAutofit/>
          </a:bodyPr>
          <a:lstStyle/>
          <a:p>
            <a:pPr marL="52916" indent="0" algn="just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Station point: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location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of an observer.</a:t>
            </a:r>
          </a:p>
          <a:p>
            <a:pPr marL="914400" indent="-862013" algn="just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D. Plane of projection / picture plane: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is an 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imaginary plane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on which the image of an object is represented /drawn. </a:t>
            </a:r>
            <a:r>
              <a:rPr lang="en-US" sz="4400" dirty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The plane on which principle view of an object is represented is called principal plane. </a:t>
            </a:r>
            <a:r>
              <a:rPr lang="en-US" sz="4400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The planes are assumed to expand infinitely and transparent.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723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103" name="Group 39"/>
          <p:cNvGrpSpPr>
            <a:grpSpLocks/>
          </p:cNvGrpSpPr>
          <p:nvPr/>
        </p:nvGrpSpPr>
        <p:grpSpPr bwMode="auto">
          <a:xfrm>
            <a:off x="3718985" y="3735918"/>
            <a:ext cx="2290233" cy="3829049"/>
            <a:chOff x="659" y="1345"/>
            <a:chExt cx="1330" cy="2223"/>
          </a:xfrm>
        </p:grpSpPr>
        <p:pic>
          <p:nvPicPr>
            <p:cNvPr id="216101" name="Picture 37" descr="Part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9" y="1345"/>
              <a:ext cx="1330" cy="2223"/>
            </a:xfrm>
            <a:prstGeom prst="rect">
              <a:avLst/>
            </a:prstGeom>
            <a:noFill/>
          </p:spPr>
        </p:pic>
        <p:sp>
          <p:nvSpPr>
            <p:cNvPr id="216102" name="Line 38"/>
            <p:cNvSpPr>
              <a:spLocks noChangeShapeType="1"/>
            </p:cNvSpPr>
            <p:nvPr/>
          </p:nvSpPr>
          <p:spPr bwMode="auto">
            <a:xfrm>
              <a:off x="1686" y="1497"/>
              <a:ext cx="131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3409951" y="154518"/>
            <a:ext cx="9772227" cy="91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333" b="1">
                <a:solidFill>
                  <a:schemeClr val="accent2"/>
                </a:solidFill>
                <a:latin typeface="Arial" charset="0"/>
              </a:rPr>
              <a:t>Projection of an </a:t>
            </a:r>
            <a:r>
              <a:rPr lang="en-US" sz="5333" b="1">
                <a:solidFill>
                  <a:srgbClr val="CC3300"/>
                </a:solidFill>
                <a:latin typeface="Arial" charset="0"/>
              </a:rPr>
              <a:t>obliqued line</a:t>
            </a:r>
            <a:endParaRPr lang="en-US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16068" name="AutoShape 4"/>
          <p:cNvSpPr>
            <a:spLocks noChangeArrowheads="1"/>
          </p:cNvSpPr>
          <p:nvPr/>
        </p:nvSpPr>
        <p:spPr bwMode="auto">
          <a:xfrm>
            <a:off x="2286000" y="1422400"/>
            <a:ext cx="11802533" cy="7230533"/>
          </a:xfrm>
          <a:prstGeom prst="roundRect">
            <a:avLst>
              <a:gd name="adj" fmla="val 6694"/>
            </a:avLst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1606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678834" y="8127269"/>
            <a:ext cx="1045633" cy="420564"/>
          </a:xfrm>
          <a:prstGeom prst="actionButtonBlank">
            <a:avLst/>
          </a:prstGeom>
          <a:solidFill>
            <a:srgbClr val="CC3300"/>
          </a:solidFill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133">
                <a:latin typeface="Bookman Old Style" pitchFamily="18" charset="0"/>
              </a:rPr>
              <a:t>Play</a:t>
            </a:r>
            <a:endParaRPr lang="th-TH" sz="2133">
              <a:latin typeface="Bookman Old Style" pitchFamily="18" charset="0"/>
            </a:endParaRP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4036484" y="1456268"/>
            <a:ext cx="2878667" cy="420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/>
            <a:r>
              <a:rPr lang="en-US" sz="2133" b="1" dirty="0">
                <a:solidFill>
                  <a:schemeClr val="bg1"/>
                </a:solidFill>
                <a:latin typeface="Arial" charset="0"/>
              </a:rPr>
              <a:t>Glass box concept</a:t>
            </a:r>
            <a:endParaRPr lang="th-TH" sz="2133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10189633" y="1473200"/>
            <a:ext cx="2536272" cy="420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133" b="1" dirty="0">
                <a:solidFill>
                  <a:schemeClr val="bg1"/>
                </a:solidFill>
                <a:latin typeface="Arial" charset="0"/>
              </a:rPr>
              <a:t>Multiview drawing</a:t>
            </a:r>
            <a:endParaRPr lang="th-TH" sz="2133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>
            <a:off x="8195733" y="1608667"/>
            <a:ext cx="0" cy="689186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080" name="Line 16"/>
          <p:cNvSpPr>
            <a:spLocks noChangeShapeType="1"/>
          </p:cNvSpPr>
          <p:nvPr/>
        </p:nvSpPr>
        <p:spPr bwMode="auto">
          <a:xfrm flipH="1">
            <a:off x="9135534" y="7366000"/>
            <a:ext cx="40513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081" name="Line 17"/>
          <p:cNvSpPr>
            <a:spLocks noChangeShapeType="1"/>
          </p:cNvSpPr>
          <p:nvPr/>
        </p:nvSpPr>
        <p:spPr bwMode="auto">
          <a:xfrm>
            <a:off x="9275233" y="2692401"/>
            <a:ext cx="0" cy="474556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082" name="Line 18"/>
          <p:cNvSpPr>
            <a:spLocks noChangeShapeType="1"/>
          </p:cNvSpPr>
          <p:nvPr/>
        </p:nvSpPr>
        <p:spPr bwMode="auto">
          <a:xfrm>
            <a:off x="9173633" y="5647267"/>
            <a:ext cx="406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107" name="Line 43"/>
          <p:cNvSpPr>
            <a:spLocks noChangeShapeType="1"/>
          </p:cNvSpPr>
          <p:nvPr/>
        </p:nvSpPr>
        <p:spPr bwMode="auto">
          <a:xfrm flipH="1">
            <a:off x="4353984" y="7076017"/>
            <a:ext cx="700616" cy="40428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131" name="Line 67"/>
          <p:cNvSpPr>
            <a:spLocks noChangeShapeType="1"/>
          </p:cNvSpPr>
          <p:nvPr/>
        </p:nvSpPr>
        <p:spPr bwMode="auto">
          <a:xfrm flipH="1">
            <a:off x="3619501" y="4114800"/>
            <a:ext cx="2089151" cy="120438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133" name="Line 69"/>
          <p:cNvSpPr>
            <a:spLocks noChangeShapeType="1"/>
          </p:cNvSpPr>
          <p:nvPr/>
        </p:nvSpPr>
        <p:spPr bwMode="auto">
          <a:xfrm flipV="1">
            <a:off x="5708651" y="2808818"/>
            <a:ext cx="0" cy="130598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104" name="Line 40"/>
          <p:cNvSpPr>
            <a:spLocks noChangeShapeType="1"/>
          </p:cNvSpPr>
          <p:nvPr/>
        </p:nvSpPr>
        <p:spPr bwMode="auto">
          <a:xfrm flipH="1">
            <a:off x="5048251" y="4106334"/>
            <a:ext cx="666749" cy="298661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140" name="Line 76"/>
          <p:cNvSpPr>
            <a:spLocks noChangeShapeType="1"/>
          </p:cNvSpPr>
          <p:nvPr/>
        </p:nvSpPr>
        <p:spPr bwMode="auto">
          <a:xfrm flipV="1">
            <a:off x="5048251" y="4140201"/>
            <a:ext cx="0" cy="29337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145" name="Line 81"/>
          <p:cNvSpPr>
            <a:spLocks noChangeShapeType="1"/>
          </p:cNvSpPr>
          <p:nvPr/>
        </p:nvSpPr>
        <p:spPr bwMode="auto">
          <a:xfrm flipH="1" flipV="1">
            <a:off x="9277352" y="5645151"/>
            <a:ext cx="857249" cy="172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150" name="Line 86"/>
          <p:cNvSpPr>
            <a:spLocks noChangeShapeType="1"/>
          </p:cNvSpPr>
          <p:nvPr/>
        </p:nvSpPr>
        <p:spPr bwMode="auto">
          <a:xfrm flipH="1">
            <a:off x="11214100" y="5651500"/>
            <a:ext cx="1651000" cy="172085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151" name="Line 87"/>
          <p:cNvSpPr>
            <a:spLocks noChangeShapeType="1"/>
          </p:cNvSpPr>
          <p:nvPr/>
        </p:nvSpPr>
        <p:spPr bwMode="auto">
          <a:xfrm>
            <a:off x="10138833" y="2628901"/>
            <a:ext cx="0" cy="477096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152" name="Line 88"/>
          <p:cNvSpPr>
            <a:spLocks noChangeShapeType="1"/>
          </p:cNvSpPr>
          <p:nvPr/>
        </p:nvSpPr>
        <p:spPr bwMode="auto">
          <a:xfrm>
            <a:off x="9271000" y="3086101"/>
            <a:ext cx="863600" cy="165735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156" name="Text Box 92"/>
          <p:cNvSpPr txBox="1">
            <a:spLocks noChangeArrowheads="1"/>
          </p:cNvSpPr>
          <p:nvPr/>
        </p:nvSpPr>
        <p:spPr bwMode="auto">
          <a:xfrm>
            <a:off x="9933518" y="7349068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</a:t>
            </a:r>
            <a:endParaRPr lang="th-TH" sz="2400" baseline="-25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16157" name="Text Box 93"/>
          <p:cNvSpPr txBox="1">
            <a:spLocks noChangeArrowheads="1"/>
          </p:cNvSpPr>
          <p:nvPr/>
        </p:nvSpPr>
        <p:spPr bwMode="auto">
          <a:xfrm>
            <a:off x="5336117" y="3805768"/>
            <a:ext cx="38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latin typeface="Arial" charset="0"/>
              </a:rPr>
              <a:t>B</a:t>
            </a:r>
            <a:endParaRPr lang="th-TH" sz="2400" baseline="-25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6158" name="Text Box 94"/>
          <p:cNvSpPr txBox="1">
            <a:spLocks noChangeArrowheads="1"/>
          </p:cNvSpPr>
          <p:nvPr/>
        </p:nvSpPr>
        <p:spPr bwMode="auto">
          <a:xfrm>
            <a:off x="4663017" y="6739468"/>
            <a:ext cx="38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latin typeface="Arial" charset="0"/>
              </a:rPr>
              <a:t>A</a:t>
            </a:r>
            <a:endParaRPr lang="th-TH" sz="2400" baseline="-25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6159" name="Text Box 95"/>
          <p:cNvSpPr txBox="1">
            <a:spLocks noChangeArrowheads="1"/>
          </p:cNvSpPr>
          <p:nvPr/>
        </p:nvSpPr>
        <p:spPr bwMode="auto">
          <a:xfrm>
            <a:off x="8739718" y="5318450"/>
            <a:ext cx="5722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</a:t>
            </a:r>
            <a:endParaRPr lang="th-TH" sz="2400" baseline="-2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16162" name="Text Box 98"/>
          <p:cNvSpPr txBox="1">
            <a:spLocks noChangeArrowheads="1"/>
          </p:cNvSpPr>
          <p:nvPr/>
        </p:nvSpPr>
        <p:spPr bwMode="auto">
          <a:xfrm>
            <a:off x="10949518" y="7361768"/>
            <a:ext cx="537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6163" name="Text Box 99"/>
          <p:cNvSpPr txBox="1">
            <a:spLocks noChangeArrowheads="1"/>
          </p:cNvSpPr>
          <p:nvPr/>
        </p:nvSpPr>
        <p:spPr bwMode="auto">
          <a:xfrm>
            <a:off x="12727518" y="5215468"/>
            <a:ext cx="537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</a:t>
            </a:r>
            <a:endParaRPr lang="th-TH" sz="2400" baseline="-25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16166" name="Text Box 102"/>
          <p:cNvSpPr txBox="1">
            <a:spLocks noChangeArrowheads="1"/>
          </p:cNvSpPr>
          <p:nvPr/>
        </p:nvSpPr>
        <p:spPr bwMode="auto">
          <a:xfrm>
            <a:off x="10073218" y="4643968"/>
            <a:ext cx="492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latin typeface="Arial" charset="0"/>
              </a:rPr>
              <a:t>A</a:t>
            </a:r>
            <a:r>
              <a:rPr lang="en-US" sz="2400" baseline="-25000">
                <a:solidFill>
                  <a:schemeClr val="bg1"/>
                </a:solidFill>
                <a:latin typeface="Arial" charset="0"/>
              </a:rPr>
              <a:t>T</a:t>
            </a:r>
            <a:endParaRPr lang="th-TH" sz="2400" baseline="-25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6167" name="Text Box 103"/>
          <p:cNvSpPr txBox="1">
            <a:spLocks noChangeArrowheads="1"/>
          </p:cNvSpPr>
          <p:nvPr/>
        </p:nvSpPr>
        <p:spPr bwMode="auto">
          <a:xfrm>
            <a:off x="8777818" y="2853268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</a:t>
            </a:r>
            <a:endParaRPr lang="th-TH" sz="2400" baseline="-2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16091" name="Freeform 27"/>
          <p:cNvSpPr>
            <a:spLocks/>
          </p:cNvSpPr>
          <p:nvPr/>
        </p:nvSpPr>
        <p:spPr bwMode="auto">
          <a:xfrm>
            <a:off x="4877706" y="3183467"/>
            <a:ext cx="2891367" cy="5317067"/>
          </a:xfrm>
          <a:custGeom>
            <a:avLst/>
            <a:gdLst/>
            <a:ahLst/>
            <a:cxnLst>
              <a:cxn ang="0">
                <a:pos x="0" y="792"/>
              </a:cxn>
              <a:cxn ang="0">
                <a:pos x="1366" y="0"/>
              </a:cxn>
              <a:cxn ang="0">
                <a:pos x="1366" y="1716"/>
              </a:cxn>
              <a:cxn ang="0">
                <a:pos x="0" y="2512"/>
              </a:cxn>
              <a:cxn ang="0">
                <a:pos x="0" y="792"/>
              </a:cxn>
            </a:cxnLst>
            <a:rect l="0" t="0" r="r" b="b"/>
            <a:pathLst>
              <a:path w="1366" h="2512">
                <a:moveTo>
                  <a:pt x="0" y="792"/>
                </a:moveTo>
                <a:lnTo>
                  <a:pt x="1366" y="0"/>
                </a:lnTo>
                <a:lnTo>
                  <a:pt x="1366" y="1716"/>
                </a:lnTo>
                <a:lnTo>
                  <a:pt x="0" y="2512"/>
                </a:lnTo>
                <a:lnTo>
                  <a:pt x="0" y="792"/>
                </a:lnTo>
                <a:close/>
              </a:path>
            </a:pathLst>
          </a:custGeom>
          <a:solidFill>
            <a:srgbClr val="993300">
              <a:alpha val="30000"/>
            </a:srgb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092" name="Freeform 28"/>
          <p:cNvSpPr>
            <a:spLocks/>
          </p:cNvSpPr>
          <p:nvPr/>
        </p:nvSpPr>
        <p:spPr bwMode="auto">
          <a:xfrm>
            <a:off x="2692400" y="1905000"/>
            <a:ext cx="5063067" cy="2956984"/>
          </a:xfrm>
          <a:custGeom>
            <a:avLst/>
            <a:gdLst/>
            <a:ahLst/>
            <a:cxnLst>
              <a:cxn ang="0">
                <a:pos x="0" y="786"/>
              </a:cxn>
              <a:cxn ang="0">
                <a:pos x="1032" y="1397"/>
              </a:cxn>
              <a:cxn ang="0">
                <a:pos x="2392" y="612"/>
              </a:cxn>
              <a:cxn ang="0">
                <a:pos x="1368" y="0"/>
              </a:cxn>
              <a:cxn ang="0">
                <a:pos x="0" y="786"/>
              </a:cxn>
            </a:cxnLst>
            <a:rect l="0" t="0" r="r" b="b"/>
            <a:pathLst>
              <a:path w="2392" h="1397">
                <a:moveTo>
                  <a:pt x="0" y="786"/>
                </a:moveTo>
                <a:lnTo>
                  <a:pt x="1032" y="1397"/>
                </a:lnTo>
                <a:lnTo>
                  <a:pt x="2392" y="612"/>
                </a:lnTo>
                <a:lnTo>
                  <a:pt x="1368" y="0"/>
                </a:lnTo>
                <a:lnTo>
                  <a:pt x="0" y="786"/>
                </a:lnTo>
                <a:close/>
              </a:path>
            </a:pathLst>
          </a:custGeom>
          <a:solidFill>
            <a:srgbClr val="000099">
              <a:alpha val="30000"/>
            </a:srgb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093" name="Freeform 29"/>
          <p:cNvSpPr>
            <a:spLocks/>
          </p:cNvSpPr>
          <p:nvPr/>
        </p:nvSpPr>
        <p:spPr bwMode="auto">
          <a:xfrm>
            <a:off x="2692400" y="3556001"/>
            <a:ext cx="2184400" cy="49678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2" y="614"/>
              </a:cxn>
              <a:cxn ang="0">
                <a:pos x="1032" y="2347"/>
              </a:cxn>
              <a:cxn ang="0">
                <a:pos x="0" y="1758"/>
              </a:cxn>
              <a:cxn ang="0">
                <a:pos x="0" y="0"/>
              </a:cxn>
            </a:cxnLst>
            <a:rect l="0" t="0" r="r" b="b"/>
            <a:pathLst>
              <a:path w="1032" h="2347">
                <a:moveTo>
                  <a:pt x="0" y="0"/>
                </a:moveTo>
                <a:lnTo>
                  <a:pt x="1032" y="614"/>
                </a:lnTo>
                <a:lnTo>
                  <a:pt x="1032" y="2347"/>
                </a:lnTo>
                <a:lnTo>
                  <a:pt x="0" y="17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106" name="Freeform 42"/>
          <p:cNvSpPr>
            <a:spLocks/>
          </p:cNvSpPr>
          <p:nvPr/>
        </p:nvSpPr>
        <p:spPr bwMode="auto">
          <a:xfrm>
            <a:off x="4356101" y="7179734"/>
            <a:ext cx="1502833" cy="579967"/>
          </a:xfrm>
          <a:custGeom>
            <a:avLst/>
            <a:gdLst/>
            <a:ahLst/>
            <a:cxnLst>
              <a:cxn ang="0">
                <a:pos x="710" y="0"/>
              </a:cxn>
              <a:cxn ang="0">
                <a:pos x="248" y="274"/>
              </a:cxn>
              <a:cxn ang="0">
                <a:pos x="0" y="133"/>
              </a:cxn>
            </a:cxnLst>
            <a:rect l="0" t="0" r="r" b="b"/>
            <a:pathLst>
              <a:path w="710" h="274">
                <a:moveTo>
                  <a:pt x="710" y="0"/>
                </a:moveTo>
                <a:lnTo>
                  <a:pt x="248" y="274"/>
                </a:lnTo>
                <a:lnTo>
                  <a:pt x="0" y="133"/>
                </a:lnTo>
              </a:path>
            </a:pathLst>
          </a:custGeom>
          <a:noFill/>
          <a:ln w="9525" cap="flat" cmpd="sng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110" name="Freeform 46"/>
          <p:cNvSpPr>
            <a:spLocks/>
          </p:cNvSpPr>
          <p:nvPr/>
        </p:nvSpPr>
        <p:spPr bwMode="auto">
          <a:xfrm>
            <a:off x="3619500" y="4819652"/>
            <a:ext cx="3346451" cy="1238249"/>
          </a:xfrm>
          <a:custGeom>
            <a:avLst/>
            <a:gdLst/>
            <a:ahLst/>
            <a:cxnLst>
              <a:cxn ang="0">
                <a:pos x="1581" y="0"/>
              </a:cxn>
              <a:cxn ang="0">
                <a:pos x="599" y="585"/>
              </a:cxn>
              <a:cxn ang="0">
                <a:pos x="0" y="237"/>
              </a:cxn>
            </a:cxnLst>
            <a:rect l="0" t="0" r="r" b="b"/>
            <a:pathLst>
              <a:path w="1581" h="585">
                <a:moveTo>
                  <a:pt x="1581" y="0"/>
                </a:moveTo>
                <a:lnTo>
                  <a:pt x="599" y="585"/>
                </a:lnTo>
                <a:lnTo>
                  <a:pt x="0" y="237"/>
                </a:lnTo>
              </a:path>
            </a:pathLst>
          </a:custGeom>
          <a:noFill/>
          <a:ln w="9525" cap="flat" cmpd="sng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118" name="Line 54"/>
          <p:cNvSpPr>
            <a:spLocks noChangeShapeType="1"/>
          </p:cNvSpPr>
          <p:nvPr/>
        </p:nvSpPr>
        <p:spPr bwMode="auto">
          <a:xfrm>
            <a:off x="5054600" y="7073900"/>
            <a:ext cx="527051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129" name="Line 65"/>
          <p:cNvSpPr>
            <a:spLocks noChangeShapeType="1"/>
          </p:cNvSpPr>
          <p:nvPr/>
        </p:nvSpPr>
        <p:spPr bwMode="auto">
          <a:xfrm>
            <a:off x="5702301" y="4114801"/>
            <a:ext cx="1282700" cy="7408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135" name="Line 71"/>
          <p:cNvSpPr>
            <a:spLocks noChangeShapeType="1"/>
          </p:cNvSpPr>
          <p:nvPr/>
        </p:nvSpPr>
        <p:spPr bwMode="auto">
          <a:xfrm flipH="1" flipV="1">
            <a:off x="3619500" y="5327651"/>
            <a:ext cx="736600" cy="213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136" name="Line 72"/>
          <p:cNvSpPr>
            <a:spLocks noChangeShapeType="1"/>
          </p:cNvSpPr>
          <p:nvPr/>
        </p:nvSpPr>
        <p:spPr bwMode="auto">
          <a:xfrm flipH="1">
            <a:off x="5556252" y="4832352"/>
            <a:ext cx="1390649" cy="253364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137" name="Freeform 73"/>
          <p:cNvSpPr>
            <a:spLocks/>
          </p:cNvSpPr>
          <p:nvPr/>
        </p:nvSpPr>
        <p:spPr bwMode="auto">
          <a:xfrm>
            <a:off x="3619500" y="2800351"/>
            <a:ext cx="2237317" cy="2520949"/>
          </a:xfrm>
          <a:custGeom>
            <a:avLst/>
            <a:gdLst/>
            <a:ahLst/>
            <a:cxnLst>
              <a:cxn ang="0">
                <a:pos x="0" y="1191"/>
              </a:cxn>
              <a:cxn ang="0">
                <a:pos x="0" y="618"/>
              </a:cxn>
              <a:cxn ang="0">
                <a:pos x="1057" y="0"/>
              </a:cxn>
            </a:cxnLst>
            <a:rect l="0" t="0" r="r" b="b"/>
            <a:pathLst>
              <a:path w="1057" h="1191">
                <a:moveTo>
                  <a:pt x="0" y="1191"/>
                </a:moveTo>
                <a:lnTo>
                  <a:pt x="0" y="618"/>
                </a:lnTo>
                <a:lnTo>
                  <a:pt x="1057" y="0"/>
                </a:lnTo>
              </a:path>
            </a:pathLst>
          </a:custGeom>
          <a:noFill/>
          <a:ln w="9525" cap="flat" cmpd="sng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138" name="Freeform 74"/>
          <p:cNvSpPr>
            <a:spLocks/>
          </p:cNvSpPr>
          <p:nvPr/>
        </p:nvSpPr>
        <p:spPr bwMode="auto">
          <a:xfrm>
            <a:off x="4362452" y="4097867"/>
            <a:ext cx="806449" cy="3363384"/>
          </a:xfrm>
          <a:custGeom>
            <a:avLst/>
            <a:gdLst/>
            <a:ahLst/>
            <a:cxnLst>
              <a:cxn ang="0">
                <a:pos x="0" y="1589"/>
              </a:cxn>
              <a:cxn ang="0">
                <a:pos x="0" y="215"/>
              </a:cxn>
              <a:cxn ang="0">
                <a:pos x="381" y="0"/>
              </a:cxn>
            </a:cxnLst>
            <a:rect l="0" t="0" r="r" b="b"/>
            <a:pathLst>
              <a:path w="381" h="1589">
                <a:moveTo>
                  <a:pt x="0" y="1589"/>
                </a:moveTo>
                <a:lnTo>
                  <a:pt x="0" y="215"/>
                </a:lnTo>
                <a:lnTo>
                  <a:pt x="381" y="0"/>
                </a:lnTo>
              </a:path>
            </a:pathLst>
          </a:custGeom>
          <a:noFill/>
          <a:ln w="9525" cap="flat" cmpd="sng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139" name="Line 75"/>
          <p:cNvSpPr>
            <a:spLocks noChangeShapeType="1"/>
          </p:cNvSpPr>
          <p:nvPr/>
        </p:nvSpPr>
        <p:spPr bwMode="auto">
          <a:xfrm flipV="1">
            <a:off x="5048252" y="2889251"/>
            <a:ext cx="654049" cy="1270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16154" name="Text Box 90"/>
          <p:cNvSpPr txBox="1">
            <a:spLocks noChangeArrowheads="1"/>
          </p:cNvSpPr>
          <p:nvPr/>
        </p:nvSpPr>
        <p:spPr bwMode="auto">
          <a:xfrm>
            <a:off x="3926418" y="7310968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6155" name="Text Box 91"/>
          <p:cNvSpPr txBox="1">
            <a:spLocks noChangeArrowheads="1"/>
          </p:cNvSpPr>
          <p:nvPr/>
        </p:nvSpPr>
        <p:spPr bwMode="auto">
          <a:xfrm>
            <a:off x="3151718" y="5075768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6160" name="Text Box 96"/>
          <p:cNvSpPr txBox="1">
            <a:spLocks noChangeArrowheads="1"/>
          </p:cNvSpPr>
          <p:nvPr/>
        </p:nvSpPr>
        <p:spPr bwMode="auto">
          <a:xfrm>
            <a:off x="5336118" y="7336368"/>
            <a:ext cx="537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6161" name="Text Box 97"/>
          <p:cNvSpPr txBox="1">
            <a:spLocks noChangeArrowheads="1"/>
          </p:cNvSpPr>
          <p:nvPr/>
        </p:nvSpPr>
        <p:spPr bwMode="auto">
          <a:xfrm>
            <a:off x="6885518" y="4669368"/>
            <a:ext cx="537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6164" name="Text Box 100"/>
          <p:cNvSpPr txBox="1">
            <a:spLocks noChangeArrowheads="1"/>
          </p:cNvSpPr>
          <p:nvPr/>
        </p:nvSpPr>
        <p:spPr bwMode="auto">
          <a:xfrm>
            <a:off x="4586818" y="3754968"/>
            <a:ext cx="492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6165" name="Text Box 101"/>
          <p:cNvSpPr txBox="1">
            <a:spLocks noChangeArrowheads="1"/>
          </p:cNvSpPr>
          <p:nvPr/>
        </p:nvSpPr>
        <p:spPr bwMode="auto">
          <a:xfrm>
            <a:off x="5437718" y="2434168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6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1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21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1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1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1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1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1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1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1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21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21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21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21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21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21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1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1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1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1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1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1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1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1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1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216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1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1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069"/>
                  </p:tgtEl>
                </p:cond>
              </p:nextCondLst>
            </p:seq>
          </p:childTnLst>
        </p:cTn>
      </p:par>
    </p:tnLst>
    <p:bldLst>
      <p:bldP spid="216068" grpId="0" animBg="1"/>
      <p:bldP spid="216069" grpId="0" animBg="1"/>
      <p:bldP spid="216070" grpId="0" animBg="1"/>
      <p:bldP spid="216071" grpId="0" animBg="1"/>
      <p:bldP spid="216072" grpId="0" animBg="1"/>
      <p:bldP spid="216080" grpId="0" animBg="1"/>
      <p:bldP spid="216081" grpId="0" animBg="1"/>
      <p:bldP spid="216082" grpId="0" animBg="1"/>
      <p:bldP spid="216107" grpId="0" animBg="1"/>
      <p:bldP spid="216131" grpId="0" animBg="1"/>
      <p:bldP spid="216133" grpId="0" animBg="1"/>
      <p:bldP spid="216104" grpId="0" animBg="1"/>
      <p:bldP spid="216140" grpId="0" animBg="1"/>
      <p:bldP spid="216145" grpId="0" animBg="1"/>
      <p:bldP spid="216150" grpId="0" animBg="1"/>
      <p:bldP spid="216151" grpId="0" animBg="1"/>
      <p:bldP spid="216152" grpId="0" animBg="1"/>
      <p:bldP spid="216156" grpId="0"/>
      <p:bldP spid="216156" grpId="1"/>
      <p:bldP spid="216157" grpId="0"/>
      <p:bldP spid="216158" grpId="0"/>
      <p:bldP spid="216159" grpId="0"/>
      <p:bldP spid="216159" grpId="1"/>
      <p:bldP spid="216162" grpId="0"/>
      <p:bldP spid="216162" grpId="1"/>
      <p:bldP spid="216163" grpId="0"/>
      <p:bldP spid="216163" grpId="1"/>
      <p:bldP spid="216166" grpId="0"/>
      <p:bldP spid="216166" grpId="1"/>
      <p:bldP spid="216167" grpId="0"/>
      <p:bldP spid="216167" grpId="1"/>
      <p:bldP spid="216091" grpId="0" animBg="1"/>
      <p:bldP spid="216092" grpId="0" animBg="1"/>
      <p:bldP spid="216093" grpId="0" animBg="1"/>
      <p:bldP spid="216106" grpId="0" animBg="1"/>
      <p:bldP spid="216110" grpId="0" animBg="1"/>
      <p:bldP spid="216118" grpId="0" animBg="1"/>
      <p:bldP spid="216129" grpId="0" animBg="1"/>
      <p:bldP spid="216135" grpId="0" animBg="1"/>
      <p:bldP spid="216136" grpId="0" animBg="1"/>
      <p:bldP spid="216137" grpId="0" animBg="1"/>
      <p:bldP spid="216138" grpId="0" animBg="1"/>
      <p:bldP spid="216139" grpId="0" animBg="1"/>
      <p:bldP spid="216154" grpId="0"/>
      <p:bldP spid="216155" grpId="0"/>
      <p:bldP spid="216160" grpId="0"/>
      <p:bldP spid="216161" grpId="0"/>
      <p:bldP spid="216164" grpId="0"/>
      <p:bldP spid="21616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56" name="Rectangle 188"/>
          <p:cNvSpPr>
            <a:spLocks noChangeArrowheads="1"/>
          </p:cNvSpPr>
          <p:nvPr/>
        </p:nvSpPr>
        <p:spPr bwMode="auto">
          <a:xfrm>
            <a:off x="3105151" y="154518"/>
            <a:ext cx="10379765" cy="91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333" b="1">
                <a:solidFill>
                  <a:schemeClr val="accent2"/>
                </a:solidFill>
                <a:latin typeface="Arial" charset="0"/>
              </a:rPr>
              <a:t>Projection of an </a:t>
            </a:r>
            <a:r>
              <a:rPr lang="en-US" sz="5333" b="1">
                <a:solidFill>
                  <a:srgbClr val="CC3300"/>
                </a:solidFill>
                <a:latin typeface="Arial" charset="0"/>
              </a:rPr>
              <a:t>obliqued plane</a:t>
            </a:r>
            <a:endParaRPr lang="en-US" sz="2400">
              <a:solidFill>
                <a:srgbClr val="CC3300"/>
              </a:solidFill>
              <a:latin typeface="Arial" charset="0"/>
            </a:endParaRPr>
          </a:p>
        </p:txBody>
      </p:sp>
      <p:pic>
        <p:nvPicPr>
          <p:cNvPr id="58558" name="Picture 190" descr="oblique pl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0984" y="3022600"/>
            <a:ext cx="4290483" cy="471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59" name="AutoShape 191"/>
          <p:cNvSpPr>
            <a:spLocks noChangeArrowheads="1"/>
          </p:cNvSpPr>
          <p:nvPr/>
        </p:nvSpPr>
        <p:spPr bwMode="auto">
          <a:xfrm>
            <a:off x="2286000" y="1422400"/>
            <a:ext cx="11802533" cy="7230533"/>
          </a:xfrm>
          <a:prstGeom prst="roundRect">
            <a:avLst>
              <a:gd name="adj" fmla="val 6694"/>
            </a:avLst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8560" name="AutoShape 19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678834" y="8127269"/>
            <a:ext cx="1045633" cy="420564"/>
          </a:xfrm>
          <a:prstGeom prst="actionButtonBlank">
            <a:avLst/>
          </a:prstGeom>
          <a:solidFill>
            <a:srgbClr val="CC3300"/>
          </a:solidFill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133">
                <a:latin typeface="Bookman Old Style" pitchFamily="18" charset="0"/>
              </a:rPr>
              <a:t>Play</a:t>
            </a:r>
            <a:endParaRPr lang="th-TH" sz="2133">
              <a:latin typeface="Bookman Old Style" pitchFamily="18" charset="0"/>
            </a:endParaRPr>
          </a:p>
        </p:txBody>
      </p:sp>
      <p:sp>
        <p:nvSpPr>
          <p:cNvPr id="58561" name="Text Box 193"/>
          <p:cNvSpPr txBox="1">
            <a:spLocks noChangeArrowheads="1"/>
          </p:cNvSpPr>
          <p:nvPr/>
        </p:nvSpPr>
        <p:spPr bwMode="auto">
          <a:xfrm>
            <a:off x="4036484" y="1456268"/>
            <a:ext cx="2878667" cy="420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/>
            <a:r>
              <a:rPr lang="en-US" sz="2133" b="1">
                <a:solidFill>
                  <a:schemeClr val="bg1"/>
                </a:solidFill>
                <a:latin typeface="Arial" charset="0"/>
              </a:rPr>
              <a:t>Glass box concept</a:t>
            </a:r>
            <a:endParaRPr lang="th-TH" sz="2133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562" name="Text Box 194"/>
          <p:cNvSpPr txBox="1">
            <a:spLocks noChangeArrowheads="1"/>
          </p:cNvSpPr>
          <p:nvPr/>
        </p:nvSpPr>
        <p:spPr bwMode="auto">
          <a:xfrm>
            <a:off x="10189633" y="1473200"/>
            <a:ext cx="2536272" cy="420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133" b="1" dirty="0">
                <a:solidFill>
                  <a:schemeClr val="bg1"/>
                </a:solidFill>
                <a:latin typeface="Arial" charset="0"/>
              </a:rPr>
              <a:t>Multiview drawing</a:t>
            </a:r>
            <a:endParaRPr lang="th-TH" sz="2133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563" name="Line 195"/>
          <p:cNvSpPr>
            <a:spLocks noChangeShapeType="1"/>
          </p:cNvSpPr>
          <p:nvPr/>
        </p:nvSpPr>
        <p:spPr bwMode="auto">
          <a:xfrm>
            <a:off x="8195733" y="1608667"/>
            <a:ext cx="0" cy="689186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67" name="Freeform 199"/>
          <p:cNvSpPr>
            <a:spLocks/>
          </p:cNvSpPr>
          <p:nvPr/>
        </p:nvSpPr>
        <p:spPr bwMode="auto">
          <a:xfrm>
            <a:off x="4229101" y="3886201"/>
            <a:ext cx="2044700" cy="1689100"/>
          </a:xfrm>
          <a:custGeom>
            <a:avLst/>
            <a:gdLst/>
            <a:ahLst/>
            <a:cxnLst>
              <a:cxn ang="0">
                <a:pos x="186" y="0"/>
              </a:cxn>
              <a:cxn ang="0">
                <a:pos x="966" y="126"/>
              </a:cxn>
              <a:cxn ang="0">
                <a:pos x="780" y="798"/>
              </a:cxn>
              <a:cxn ang="0">
                <a:pos x="0" y="672"/>
              </a:cxn>
              <a:cxn ang="0">
                <a:pos x="186" y="0"/>
              </a:cxn>
            </a:cxnLst>
            <a:rect l="0" t="0" r="r" b="b"/>
            <a:pathLst>
              <a:path w="966" h="798">
                <a:moveTo>
                  <a:pt x="186" y="0"/>
                </a:moveTo>
                <a:lnTo>
                  <a:pt x="966" y="126"/>
                </a:lnTo>
                <a:lnTo>
                  <a:pt x="780" y="798"/>
                </a:lnTo>
                <a:lnTo>
                  <a:pt x="0" y="672"/>
                </a:lnTo>
                <a:lnTo>
                  <a:pt x="186" y="0"/>
                </a:lnTo>
                <a:close/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68" name="Line 200"/>
          <p:cNvSpPr>
            <a:spLocks noChangeShapeType="1"/>
          </p:cNvSpPr>
          <p:nvPr/>
        </p:nvSpPr>
        <p:spPr bwMode="auto">
          <a:xfrm flipH="1">
            <a:off x="2819401" y="3898900"/>
            <a:ext cx="1790700" cy="1035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69" name="Line 201"/>
          <p:cNvSpPr>
            <a:spLocks noChangeShapeType="1"/>
          </p:cNvSpPr>
          <p:nvPr/>
        </p:nvSpPr>
        <p:spPr bwMode="auto">
          <a:xfrm flipH="1">
            <a:off x="3898900" y="4178300"/>
            <a:ext cx="2362200" cy="13652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72" name="Line 204"/>
          <p:cNvSpPr>
            <a:spLocks noChangeShapeType="1"/>
          </p:cNvSpPr>
          <p:nvPr/>
        </p:nvSpPr>
        <p:spPr bwMode="auto">
          <a:xfrm flipH="1">
            <a:off x="2899833" y="5308601"/>
            <a:ext cx="1329267" cy="7683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73" name="Line 205"/>
          <p:cNvSpPr>
            <a:spLocks noChangeShapeType="1"/>
          </p:cNvSpPr>
          <p:nvPr/>
        </p:nvSpPr>
        <p:spPr bwMode="auto">
          <a:xfrm flipH="1">
            <a:off x="3970868" y="5566834"/>
            <a:ext cx="1909233" cy="110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77" name="Line 209"/>
          <p:cNvSpPr>
            <a:spLocks noChangeShapeType="1"/>
          </p:cNvSpPr>
          <p:nvPr/>
        </p:nvSpPr>
        <p:spPr bwMode="auto">
          <a:xfrm>
            <a:off x="4203700" y="5308600"/>
            <a:ext cx="2057400" cy="11874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78" name="Line 210"/>
          <p:cNvSpPr>
            <a:spLocks noChangeShapeType="1"/>
          </p:cNvSpPr>
          <p:nvPr/>
        </p:nvSpPr>
        <p:spPr bwMode="auto">
          <a:xfrm>
            <a:off x="5892800" y="5575300"/>
            <a:ext cx="967317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79" name="Line 211"/>
          <p:cNvSpPr>
            <a:spLocks noChangeShapeType="1"/>
          </p:cNvSpPr>
          <p:nvPr/>
        </p:nvSpPr>
        <p:spPr bwMode="auto">
          <a:xfrm>
            <a:off x="4622800" y="3886200"/>
            <a:ext cx="2082800" cy="12022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80" name="Line 212"/>
          <p:cNvSpPr>
            <a:spLocks noChangeShapeType="1"/>
          </p:cNvSpPr>
          <p:nvPr/>
        </p:nvSpPr>
        <p:spPr bwMode="auto">
          <a:xfrm>
            <a:off x="6273801" y="4140201"/>
            <a:ext cx="1003300" cy="5799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84" name="Line 216"/>
          <p:cNvSpPr>
            <a:spLocks noChangeShapeType="1"/>
          </p:cNvSpPr>
          <p:nvPr/>
        </p:nvSpPr>
        <p:spPr bwMode="auto">
          <a:xfrm flipV="1">
            <a:off x="4216400" y="2940052"/>
            <a:ext cx="0" cy="23812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85" name="Line 217"/>
          <p:cNvSpPr>
            <a:spLocks noChangeShapeType="1"/>
          </p:cNvSpPr>
          <p:nvPr/>
        </p:nvSpPr>
        <p:spPr bwMode="auto">
          <a:xfrm flipV="1">
            <a:off x="5867400" y="3206751"/>
            <a:ext cx="0" cy="23685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86" name="Line 218"/>
          <p:cNvSpPr>
            <a:spLocks noChangeShapeType="1"/>
          </p:cNvSpPr>
          <p:nvPr/>
        </p:nvSpPr>
        <p:spPr bwMode="auto">
          <a:xfrm flipV="1">
            <a:off x="6273800" y="2971801"/>
            <a:ext cx="0" cy="1181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87" name="Line 219"/>
          <p:cNvSpPr>
            <a:spLocks noChangeShapeType="1"/>
          </p:cNvSpPr>
          <p:nvPr/>
        </p:nvSpPr>
        <p:spPr bwMode="auto">
          <a:xfrm flipV="1">
            <a:off x="4622800" y="2705101"/>
            <a:ext cx="0" cy="115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88" name="Line 220"/>
          <p:cNvSpPr>
            <a:spLocks noChangeShapeType="1"/>
          </p:cNvSpPr>
          <p:nvPr/>
        </p:nvSpPr>
        <p:spPr bwMode="auto">
          <a:xfrm>
            <a:off x="9029700" y="2857501"/>
            <a:ext cx="0" cy="426296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90" name="Line 222"/>
          <p:cNvSpPr>
            <a:spLocks noChangeShapeType="1"/>
          </p:cNvSpPr>
          <p:nvPr/>
        </p:nvSpPr>
        <p:spPr bwMode="auto">
          <a:xfrm flipH="1">
            <a:off x="9855201" y="7112000"/>
            <a:ext cx="357716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91" name="Line 223"/>
          <p:cNvSpPr>
            <a:spLocks noChangeShapeType="1"/>
          </p:cNvSpPr>
          <p:nvPr/>
        </p:nvSpPr>
        <p:spPr bwMode="auto">
          <a:xfrm>
            <a:off x="10265833" y="2836334"/>
            <a:ext cx="0" cy="434763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92" name="Line 224"/>
          <p:cNvSpPr>
            <a:spLocks noChangeShapeType="1"/>
          </p:cNvSpPr>
          <p:nvPr/>
        </p:nvSpPr>
        <p:spPr bwMode="auto">
          <a:xfrm>
            <a:off x="9893300" y="5626100"/>
            <a:ext cx="3556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93" name="Freeform 225"/>
          <p:cNvSpPr>
            <a:spLocks/>
          </p:cNvSpPr>
          <p:nvPr/>
        </p:nvSpPr>
        <p:spPr bwMode="auto">
          <a:xfrm>
            <a:off x="9036051" y="5619751"/>
            <a:ext cx="1231900" cy="14859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702"/>
              </a:cxn>
              <a:cxn ang="0">
                <a:pos x="453" y="702"/>
              </a:cxn>
              <a:cxn ang="0">
                <a:pos x="453" y="0"/>
              </a:cxn>
              <a:cxn ang="0">
                <a:pos x="0" y="3"/>
              </a:cxn>
            </a:cxnLst>
            <a:rect l="0" t="0" r="r" b="b"/>
            <a:pathLst>
              <a:path w="453" h="702">
                <a:moveTo>
                  <a:pt x="0" y="3"/>
                </a:moveTo>
                <a:lnTo>
                  <a:pt x="0" y="702"/>
                </a:lnTo>
                <a:lnTo>
                  <a:pt x="453" y="702"/>
                </a:lnTo>
                <a:lnTo>
                  <a:pt x="453" y="0"/>
                </a:lnTo>
                <a:lnTo>
                  <a:pt x="0" y="3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608" name="Freeform 240"/>
          <p:cNvSpPr>
            <a:spLocks/>
          </p:cNvSpPr>
          <p:nvPr/>
        </p:nvSpPr>
        <p:spPr bwMode="auto">
          <a:xfrm>
            <a:off x="11599333" y="5621867"/>
            <a:ext cx="1202267" cy="1490133"/>
          </a:xfrm>
          <a:custGeom>
            <a:avLst/>
            <a:gdLst/>
            <a:ahLst/>
            <a:cxnLst>
              <a:cxn ang="0">
                <a:pos x="0" y="704"/>
              </a:cxn>
              <a:cxn ang="0">
                <a:pos x="228" y="0"/>
              </a:cxn>
              <a:cxn ang="0">
                <a:pos x="568" y="0"/>
              </a:cxn>
              <a:cxn ang="0">
                <a:pos x="336" y="704"/>
              </a:cxn>
              <a:cxn ang="0">
                <a:pos x="0" y="704"/>
              </a:cxn>
            </a:cxnLst>
            <a:rect l="0" t="0" r="r" b="b"/>
            <a:pathLst>
              <a:path w="568" h="704">
                <a:moveTo>
                  <a:pt x="0" y="704"/>
                </a:moveTo>
                <a:lnTo>
                  <a:pt x="228" y="0"/>
                </a:lnTo>
                <a:lnTo>
                  <a:pt x="568" y="0"/>
                </a:lnTo>
                <a:lnTo>
                  <a:pt x="336" y="704"/>
                </a:lnTo>
                <a:lnTo>
                  <a:pt x="0" y="704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616" name="Freeform 248"/>
          <p:cNvSpPr>
            <a:spLocks/>
          </p:cNvSpPr>
          <p:nvPr/>
        </p:nvSpPr>
        <p:spPr bwMode="auto">
          <a:xfrm>
            <a:off x="9025467" y="3302000"/>
            <a:ext cx="1236133" cy="1168400"/>
          </a:xfrm>
          <a:custGeom>
            <a:avLst/>
            <a:gdLst/>
            <a:ahLst/>
            <a:cxnLst>
              <a:cxn ang="0">
                <a:pos x="0" y="552"/>
              </a:cxn>
              <a:cxn ang="0">
                <a:pos x="584" y="220"/>
              </a:cxn>
              <a:cxn ang="0">
                <a:pos x="584" y="0"/>
              </a:cxn>
              <a:cxn ang="0">
                <a:pos x="0" y="328"/>
              </a:cxn>
              <a:cxn ang="0">
                <a:pos x="0" y="552"/>
              </a:cxn>
            </a:cxnLst>
            <a:rect l="0" t="0" r="r" b="b"/>
            <a:pathLst>
              <a:path w="584" h="552">
                <a:moveTo>
                  <a:pt x="0" y="552"/>
                </a:moveTo>
                <a:lnTo>
                  <a:pt x="584" y="220"/>
                </a:lnTo>
                <a:lnTo>
                  <a:pt x="584" y="0"/>
                </a:lnTo>
                <a:lnTo>
                  <a:pt x="0" y="328"/>
                </a:lnTo>
                <a:lnTo>
                  <a:pt x="0" y="552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64" name="Freeform 196"/>
          <p:cNvSpPr>
            <a:spLocks/>
          </p:cNvSpPr>
          <p:nvPr/>
        </p:nvSpPr>
        <p:spPr bwMode="auto">
          <a:xfrm>
            <a:off x="4876801" y="3183467"/>
            <a:ext cx="2891367" cy="5317067"/>
          </a:xfrm>
          <a:custGeom>
            <a:avLst/>
            <a:gdLst/>
            <a:ahLst/>
            <a:cxnLst>
              <a:cxn ang="0">
                <a:pos x="0" y="792"/>
              </a:cxn>
              <a:cxn ang="0">
                <a:pos x="1366" y="0"/>
              </a:cxn>
              <a:cxn ang="0">
                <a:pos x="1366" y="1716"/>
              </a:cxn>
              <a:cxn ang="0">
                <a:pos x="0" y="2512"/>
              </a:cxn>
              <a:cxn ang="0">
                <a:pos x="0" y="792"/>
              </a:cxn>
            </a:cxnLst>
            <a:rect l="0" t="0" r="r" b="b"/>
            <a:pathLst>
              <a:path w="1366" h="2512">
                <a:moveTo>
                  <a:pt x="0" y="792"/>
                </a:moveTo>
                <a:lnTo>
                  <a:pt x="1366" y="0"/>
                </a:lnTo>
                <a:lnTo>
                  <a:pt x="1366" y="1716"/>
                </a:lnTo>
                <a:lnTo>
                  <a:pt x="0" y="2512"/>
                </a:lnTo>
                <a:lnTo>
                  <a:pt x="0" y="792"/>
                </a:lnTo>
                <a:close/>
              </a:path>
            </a:pathLst>
          </a:custGeom>
          <a:solidFill>
            <a:srgbClr val="993300">
              <a:alpha val="30000"/>
            </a:srgb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65" name="Freeform 197"/>
          <p:cNvSpPr>
            <a:spLocks/>
          </p:cNvSpPr>
          <p:nvPr/>
        </p:nvSpPr>
        <p:spPr bwMode="auto">
          <a:xfrm>
            <a:off x="2692400" y="1905000"/>
            <a:ext cx="5063067" cy="2956984"/>
          </a:xfrm>
          <a:custGeom>
            <a:avLst/>
            <a:gdLst/>
            <a:ahLst/>
            <a:cxnLst>
              <a:cxn ang="0">
                <a:pos x="0" y="786"/>
              </a:cxn>
              <a:cxn ang="0">
                <a:pos x="1032" y="1397"/>
              </a:cxn>
              <a:cxn ang="0">
                <a:pos x="2392" y="612"/>
              </a:cxn>
              <a:cxn ang="0">
                <a:pos x="1368" y="0"/>
              </a:cxn>
              <a:cxn ang="0">
                <a:pos x="0" y="786"/>
              </a:cxn>
            </a:cxnLst>
            <a:rect l="0" t="0" r="r" b="b"/>
            <a:pathLst>
              <a:path w="2392" h="1397">
                <a:moveTo>
                  <a:pt x="0" y="786"/>
                </a:moveTo>
                <a:lnTo>
                  <a:pt x="1032" y="1397"/>
                </a:lnTo>
                <a:lnTo>
                  <a:pt x="2392" y="612"/>
                </a:lnTo>
                <a:lnTo>
                  <a:pt x="1368" y="0"/>
                </a:lnTo>
                <a:lnTo>
                  <a:pt x="0" y="786"/>
                </a:lnTo>
                <a:close/>
              </a:path>
            </a:pathLst>
          </a:custGeom>
          <a:solidFill>
            <a:srgbClr val="000099">
              <a:alpha val="30000"/>
            </a:srgb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66" name="Freeform 198"/>
          <p:cNvSpPr>
            <a:spLocks/>
          </p:cNvSpPr>
          <p:nvPr/>
        </p:nvSpPr>
        <p:spPr bwMode="auto">
          <a:xfrm>
            <a:off x="2692400" y="3556001"/>
            <a:ext cx="2184400" cy="49678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2" y="614"/>
              </a:cxn>
              <a:cxn ang="0">
                <a:pos x="1032" y="2347"/>
              </a:cxn>
              <a:cxn ang="0">
                <a:pos x="0" y="1758"/>
              </a:cxn>
              <a:cxn ang="0">
                <a:pos x="0" y="0"/>
              </a:cxn>
            </a:cxnLst>
            <a:rect l="0" t="0" r="r" b="b"/>
            <a:pathLst>
              <a:path w="1032" h="2347">
                <a:moveTo>
                  <a:pt x="0" y="0"/>
                </a:moveTo>
                <a:lnTo>
                  <a:pt x="1032" y="614"/>
                </a:lnTo>
                <a:lnTo>
                  <a:pt x="1032" y="2347"/>
                </a:lnTo>
                <a:lnTo>
                  <a:pt x="0" y="17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97" name="Freeform 229"/>
          <p:cNvSpPr>
            <a:spLocks/>
          </p:cNvSpPr>
          <p:nvPr/>
        </p:nvSpPr>
        <p:spPr bwMode="auto">
          <a:xfrm>
            <a:off x="3968751" y="4559301"/>
            <a:ext cx="3409949" cy="1452033"/>
          </a:xfrm>
          <a:custGeom>
            <a:avLst/>
            <a:gdLst/>
            <a:ahLst/>
            <a:cxnLst>
              <a:cxn ang="0">
                <a:pos x="0" y="438"/>
              </a:cxn>
              <a:cxn ang="0">
                <a:pos x="429" y="686"/>
              </a:cxn>
              <a:cxn ang="0">
                <a:pos x="1611" y="0"/>
              </a:cxn>
            </a:cxnLst>
            <a:rect l="0" t="0" r="r" b="b"/>
            <a:pathLst>
              <a:path w="1611" h="686">
                <a:moveTo>
                  <a:pt x="0" y="438"/>
                </a:moveTo>
                <a:lnTo>
                  <a:pt x="429" y="686"/>
                </a:lnTo>
                <a:lnTo>
                  <a:pt x="161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98" name="Freeform 230"/>
          <p:cNvSpPr>
            <a:spLocks/>
          </p:cNvSpPr>
          <p:nvPr/>
        </p:nvSpPr>
        <p:spPr bwMode="auto">
          <a:xfrm>
            <a:off x="3968751" y="5829300"/>
            <a:ext cx="3257549" cy="1356784"/>
          </a:xfrm>
          <a:custGeom>
            <a:avLst/>
            <a:gdLst/>
            <a:ahLst/>
            <a:cxnLst>
              <a:cxn ang="0">
                <a:pos x="0" y="393"/>
              </a:cxn>
              <a:cxn ang="0">
                <a:pos x="429" y="641"/>
              </a:cxn>
              <a:cxn ang="0">
                <a:pos x="1539" y="0"/>
              </a:cxn>
            </a:cxnLst>
            <a:rect l="0" t="0" r="r" b="b"/>
            <a:pathLst>
              <a:path w="1539" h="641">
                <a:moveTo>
                  <a:pt x="0" y="393"/>
                </a:moveTo>
                <a:lnTo>
                  <a:pt x="429" y="641"/>
                </a:lnTo>
                <a:lnTo>
                  <a:pt x="153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99" name="Freeform 231"/>
          <p:cNvSpPr>
            <a:spLocks/>
          </p:cNvSpPr>
          <p:nvPr/>
        </p:nvSpPr>
        <p:spPr bwMode="auto">
          <a:xfrm>
            <a:off x="2914651" y="2635251"/>
            <a:ext cx="1837267" cy="2241549"/>
          </a:xfrm>
          <a:custGeom>
            <a:avLst/>
            <a:gdLst/>
            <a:ahLst/>
            <a:cxnLst>
              <a:cxn ang="0">
                <a:pos x="0" y="1059"/>
              </a:cxn>
              <a:cxn ang="0">
                <a:pos x="0" y="501"/>
              </a:cxn>
              <a:cxn ang="0">
                <a:pos x="868" y="0"/>
              </a:cxn>
            </a:cxnLst>
            <a:rect l="0" t="0" r="r" b="b"/>
            <a:pathLst>
              <a:path w="868" h="1059">
                <a:moveTo>
                  <a:pt x="0" y="1059"/>
                </a:moveTo>
                <a:lnTo>
                  <a:pt x="0" y="501"/>
                </a:lnTo>
                <a:lnTo>
                  <a:pt x="86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600" name="Freeform 232"/>
          <p:cNvSpPr>
            <a:spLocks/>
          </p:cNvSpPr>
          <p:nvPr/>
        </p:nvSpPr>
        <p:spPr bwMode="auto">
          <a:xfrm>
            <a:off x="3975100" y="2889251"/>
            <a:ext cx="2438400" cy="2597149"/>
          </a:xfrm>
          <a:custGeom>
            <a:avLst/>
            <a:gdLst/>
            <a:ahLst/>
            <a:cxnLst>
              <a:cxn ang="0">
                <a:pos x="0" y="1227"/>
              </a:cxn>
              <a:cxn ang="0">
                <a:pos x="0" y="669"/>
              </a:cxn>
              <a:cxn ang="0">
                <a:pos x="1152" y="0"/>
              </a:cxn>
            </a:cxnLst>
            <a:rect l="0" t="0" r="r" b="b"/>
            <a:pathLst>
              <a:path w="1152" h="1227">
                <a:moveTo>
                  <a:pt x="0" y="1227"/>
                </a:moveTo>
                <a:lnTo>
                  <a:pt x="0" y="669"/>
                </a:lnTo>
                <a:lnTo>
                  <a:pt x="115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596" name="Freeform 228"/>
          <p:cNvSpPr>
            <a:spLocks/>
          </p:cNvSpPr>
          <p:nvPr/>
        </p:nvSpPr>
        <p:spPr bwMode="auto">
          <a:xfrm>
            <a:off x="2914652" y="4876801"/>
            <a:ext cx="1060449" cy="179916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61"/>
              </a:cxn>
              <a:cxn ang="0">
                <a:pos x="501" y="850"/>
              </a:cxn>
              <a:cxn ang="0">
                <a:pos x="501" y="288"/>
              </a:cxn>
              <a:cxn ang="0">
                <a:pos x="0" y="0"/>
              </a:cxn>
            </a:cxnLst>
            <a:rect l="0" t="0" r="r" b="b"/>
            <a:pathLst>
              <a:path w="501" h="850">
                <a:moveTo>
                  <a:pt x="0" y="0"/>
                </a:moveTo>
                <a:lnTo>
                  <a:pt x="0" y="561"/>
                </a:lnTo>
                <a:lnTo>
                  <a:pt x="501" y="850"/>
                </a:lnTo>
                <a:lnTo>
                  <a:pt x="501" y="288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601" name="Freeform 233"/>
          <p:cNvSpPr>
            <a:spLocks/>
          </p:cNvSpPr>
          <p:nvPr/>
        </p:nvSpPr>
        <p:spPr bwMode="auto">
          <a:xfrm>
            <a:off x="4216400" y="2711451"/>
            <a:ext cx="2057400" cy="495300"/>
          </a:xfrm>
          <a:custGeom>
            <a:avLst/>
            <a:gdLst/>
            <a:ahLst/>
            <a:cxnLst>
              <a:cxn ang="0">
                <a:pos x="0" y="111"/>
              </a:cxn>
              <a:cxn ang="0">
                <a:pos x="780" y="234"/>
              </a:cxn>
              <a:cxn ang="0">
                <a:pos x="972" y="123"/>
              </a:cxn>
              <a:cxn ang="0">
                <a:pos x="192" y="0"/>
              </a:cxn>
              <a:cxn ang="0">
                <a:pos x="0" y="111"/>
              </a:cxn>
            </a:cxnLst>
            <a:rect l="0" t="0" r="r" b="b"/>
            <a:pathLst>
              <a:path w="972" h="234">
                <a:moveTo>
                  <a:pt x="0" y="111"/>
                </a:moveTo>
                <a:lnTo>
                  <a:pt x="780" y="234"/>
                </a:lnTo>
                <a:lnTo>
                  <a:pt x="972" y="123"/>
                </a:lnTo>
                <a:lnTo>
                  <a:pt x="192" y="0"/>
                </a:lnTo>
                <a:lnTo>
                  <a:pt x="0" y="111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8602" name="Freeform 234"/>
          <p:cNvSpPr>
            <a:spLocks/>
          </p:cNvSpPr>
          <p:nvPr/>
        </p:nvSpPr>
        <p:spPr bwMode="auto">
          <a:xfrm>
            <a:off x="6165851" y="4667252"/>
            <a:ext cx="1028700" cy="1771649"/>
          </a:xfrm>
          <a:custGeom>
            <a:avLst/>
            <a:gdLst/>
            <a:ahLst/>
            <a:cxnLst>
              <a:cxn ang="0">
                <a:pos x="0" y="837"/>
              </a:cxn>
              <a:cxn ang="0">
                <a:pos x="201" y="165"/>
              </a:cxn>
              <a:cxn ang="0">
                <a:pos x="486" y="0"/>
              </a:cxn>
              <a:cxn ang="0">
                <a:pos x="291" y="669"/>
              </a:cxn>
              <a:cxn ang="0">
                <a:pos x="0" y="837"/>
              </a:cxn>
            </a:cxnLst>
            <a:rect l="0" t="0" r="r" b="b"/>
            <a:pathLst>
              <a:path w="486" h="837">
                <a:moveTo>
                  <a:pt x="0" y="837"/>
                </a:moveTo>
                <a:lnTo>
                  <a:pt x="201" y="165"/>
                </a:lnTo>
                <a:lnTo>
                  <a:pt x="486" y="0"/>
                </a:lnTo>
                <a:lnTo>
                  <a:pt x="291" y="669"/>
                </a:lnTo>
                <a:lnTo>
                  <a:pt x="0" y="837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8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5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0"/>
                                        <p:tgtEl>
                                          <p:spTgt spid="5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0"/>
                                        <p:tgtEl>
                                          <p:spTgt spid="5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0"/>
                                        <p:tgtEl>
                                          <p:spTgt spid="5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0"/>
                                        <p:tgtEl>
                                          <p:spTgt spid="5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5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0"/>
                                        <p:tgtEl>
                                          <p:spTgt spid="58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5000"/>
                                        <p:tgtEl>
                                          <p:spTgt spid="58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0"/>
                                        <p:tgtEl>
                                          <p:spTgt spid="58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0"/>
                                        <p:tgtEl>
                                          <p:spTgt spid="58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5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5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0"/>
                                        <p:tgtEl>
                                          <p:spTgt spid="5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0"/>
                                        <p:tgtEl>
                                          <p:spTgt spid="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5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0"/>
                                        <p:tgtEl>
                                          <p:spTgt spid="5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0"/>
                                        <p:tgtEl>
                                          <p:spTgt spid="5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0"/>
                                        <p:tgtEl>
                                          <p:spTgt spid="5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0"/>
                                        <p:tgtEl>
                                          <p:spTgt spid="5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0"/>
                                        <p:tgtEl>
                                          <p:spTgt spid="5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0"/>
                                        <p:tgtEl>
                                          <p:spTgt spid="5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5000"/>
                                        <p:tgtEl>
                                          <p:spTgt spid="58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5000"/>
                                        <p:tgtEl>
                                          <p:spTgt spid="58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5000"/>
                                        <p:tgtEl>
                                          <p:spTgt spid="58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5000"/>
                                        <p:tgtEl>
                                          <p:spTgt spid="58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0"/>
                                        <p:tgtEl>
                                          <p:spTgt spid="5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0"/>
                                        <p:tgtEl>
                                          <p:spTgt spid="5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0"/>
                                        <p:tgtEl>
                                          <p:spTgt spid="5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0"/>
                                        <p:tgtEl>
                                          <p:spTgt spid="5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0"/>
                                        <p:tgtEl>
                                          <p:spTgt spid="5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0"/>
                                        <p:tgtEl>
                                          <p:spTgt spid="5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0"/>
                                        <p:tgtEl>
                                          <p:spTgt spid="5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0"/>
                                        <p:tgtEl>
                                          <p:spTgt spid="5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0"/>
                                        <p:tgtEl>
                                          <p:spTgt spid="5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0"/>
                                        <p:tgtEl>
                                          <p:spTgt spid="5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0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0"/>
                                        <p:tgtEl>
                                          <p:spTgt spid="5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5000"/>
                            </p:stCondLst>
                            <p:childTnLst>
                              <p:par>
                                <p:cTn id="15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0"/>
                                        <p:tgtEl>
                                          <p:spTgt spid="58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0"/>
                                        <p:tgtEl>
                                          <p:spTgt spid="58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0"/>
                                        <p:tgtEl>
                                          <p:spTgt spid="58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0"/>
                                        <p:tgtEl>
                                          <p:spTgt spid="58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00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0"/>
                                        <p:tgtEl>
                                          <p:spTgt spid="5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560"/>
                  </p:tgtEl>
                </p:cond>
              </p:nextCondLst>
            </p:seq>
          </p:childTnLst>
        </p:cTn>
      </p:par>
    </p:tnLst>
    <p:bldLst>
      <p:bldP spid="58559" grpId="0" animBg="1"/>
      <p:bldP spid="58560" grpId="0" animBg="1"/>
      <p:bldP spid="58561" grpId="0" animBg="1"/>
      <p:bldP spid="58562" grpId="0" animBg="1"/>
      <p:bldP spid="58563" grpId="0" animBg="1"/>
      <p:bldP spid="58567" grpId="0" animBg="1"/>
      <p:bldP spid="58568" grpId="0" animBg="1"/>
      <p:bldP spid="58568" grpId="1" animBg="1"/>
      <p:bldP spid="58569" grpId="0" animBg="1"/>
      <p:bldP spid="58569" grpId="1" animBg="1"/>
      <p:bldP spid="58572" grpId="0" animBg="1"/>
      <p:bldP spid="58572" grpId="1" animBg="1"/>
      <p:bldP spid="58573" grpId="0" animBg="1"/>
      <p:bldP spid="58573" grpId="1" animBg="1"/>
      <p:bldP spid="58577" grpId="0" animBg="1"/>
      <p:bldP spid="58577" grpId="1" animBg="1"/>
      <p:bldP spid="58578" grpId="0" animBg="1"/>
      <p:bldP spid="58578" grpId="1" animBg="1"/>
      <p:bldP spid="58579" grpId="0" animBg="1"/>
      <p:bldP spid="58579" grpId="1" animBg="1"/>
      <p:bldP spid="58580" grpId="0" animBg="1"/>
      <p:bldP spid="58580" grpId="1" animBg="1"/>
      <p:bldP spid="58584" grpId="0" animBg="1"/>
      <p:bldP spid="58584" grpId="1" animBg="1"/>
      <p:bldP spid="58585" grpId="0" animBg="1"/>
      <p:bldP spid="58585" grpId="1" animBg="1"/>
      <p:bldP spid="58586" grpId="0" animBg="1"/>
      <p:bldP spid="58586" grpId="1" animBg="1"/>
      <p:bldP spid="58587" grpId="0" animBg="1"/>
      <p:bldP spid="58587" grpId="1" animBg="1"/>
      <p:bldP spid="58588" grpId="0" animBg="1"/>
      <p:bldP spid="58590" grpId="0" animBg="1"/>
      <p:bldP spid="58591" grpId="0" animBg="1"/>
      <p:bldP spid="58592" grpId="0" animBg="1"/>
      <p:bldP spid="58593" grpId="0" animBg="1"/>
      <p:bldP spid="58608" grpId="0" animBg="1"/>
      <p:bldP spid="58616" grpId="0" animBg="1"/>
      <p:bldP spid="58564" grpId="0" animBg="1"/>
      <p:bldP spid="58565" grpId="0" animBg="1"/>
      <p:bldP spid="58566" grpId="0" animBg="1"/>
      <p:bldP spid="58597" grpId="0" animBg="1"/>
      <p:bldP spid="58598" grpId="0" animBg="1"/>
      <p:bldP spid="58599" grpId="0" animBg="1"/>
      <p:bldP spid="58600" grpId="0" animBg="1"/>
      <p:bldP spid="58596" grpId="0" animBg="1"/>
      <p:bldP spid="58601" grpId="0" animBg="1"/>
      <p:bldP spid="5860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22" name="Line 14"/>
          <p:cNvSpPr>
            <a:spLocks noChangeShapeType="1"/>
          </p:cNvSpPr>
          <p:nvPr/>
        </p:nvSpPr>
        <p:spPr bwMode="auto">
          <a:xfrm>
            <a:off x="9118600" y="2349501"/>
            <a:ext cx="0" cy="311996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80" name="Line 72"/>
          <p:cNvSpPr>
            <a:spLocks noChangeShapeType="1"/>
          </p:cNvSpPr>
          <p:nvPr/>
        </p:nvSpPr>
        <p:spPr bwMode="auto">
          <a:xfrm>
            <a:off x="10134600" y="3130551"/>
            <a:ext cx="0" cy="229446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pic>
        <p:nvPicPr>
          <p:cNvPr id="222249" name="Picture 41" descr="Part 7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4051" y="3321051"/>
            <a:ext cx="3056467" cy="3771900"/>
          </a:xfrm>
          <a:prstGeom prst="rect">
            <a:avLst/>
          </a:prstGeom>
          <a:noFill/>
        </p:spPr>
      </p:pic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4114801" y="154518"/>
            <a:ext cx="8324715" cy="91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333" b="1">
                <a:solidFill>
                  <a:schemeClr val="accent2"/>
                </a:solidFill>
                <a:latin typeface="Arial" charset="0"/>
              </a:rPr>
              <a:t>Projection of a </a:t>
            </a:r>
            <a:r>
              <a:rPr lang="en-US" sz="5333" b="1">
                <a:solidFill>
                  <a:srgbClr val="CC3300"/>
                </a:solidFill>
                <a:latin typeface="Arial" charset="0"/>
              </a:rPr>
              <a:t>curve line</a:t>
            </a:r>
            <a:endParaRPr lang="en-US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22251" name="Freeform 43"/>
          <p:cNvSpPr>
            <a:spLocks/>
          </p:cNvSpPr>
          <p:nvPr/>
        </p:nvSpPr>
        <p:spPr bwMode="auto">
          <a:xfrm>
            <a:off x="4182534" y="3873501"/>
            <a:ext cx="2044700" cy="1181100"/>
          </a:xfrm>
          <a:custGeom>
            <a:avLst/>
            <a:gdLst/>
            <a:ahLst/>
            <a:cxnLst>
              <a:cxn ang="0">
                <a:pos x="0" y="472"/>
              </a:cxn>
              <a:cxn ang="0">
                <a:pos x="52" y="494"/>
              </a:cxn>
              <a:cxn ang="0">
                <a:pos x="132" y="522"/>
              </a:cxn>
              <a:cxn ang="0">
                <a:pos x="236" y="544"/>
              </a:cxn>
              <a:cxn ang="0">
                <a:pos x="340" y="556"/>
              </a:cxn>
              <a:cxn ang="0">
                <a:pos x="464" y="556"/>
              </a:cxn>
              <a:cxn ang="0">
                <a:pos x="570" y="542"/>
              </a:cxn>
              <a:cxn ang="0">
                <a:pos x="686" y="512"/>
              </a:cxn>
              <a:cxn ang="0">
                <a:pos x="784" y="472"/>
              </a:cxn>
              <a:cxn ang="0">
                <a:pos x="854" y="424"/>
              </a:cxn>
              <a:cxn ang="0">
                <a:pos x="904" y="374"/>
              </a:cxn>
              <a:cxn ang="0">
                <a:pos x="940" y="320"/>
              </a:cxn>
              <a:cxn ang="0">
                <a:pos x="962" y="256"/>
              </a:cxn>
              <a:cxn ang="0">
                <a:pos x="962" y="190"/>
              </a:cxn>
              <a:cxn ang="0">
                <a:pos x="942" y="128"/>
              </a:cxn>
              <a:cxn ang="0">
                <a:pos x="900" y="68"/>
              </a:cxn>
              <a:cxn ang="0">
                <a:pos x="814" y="0"/>
              </a:cxn>
            </a:cxnLst>
            <a:rect l="0" t="0" r="r" b="b"/>
            <a:pathLst>
              <a:path w="966" h="558">
                <a:moveTo>
                  <a:pt x="0" y="472"/>
                </a:moveTo>
                <a:cubicBezTo>
                  <a:pt x="15" y="479"/>
                  <a:pt x="30" y="486"/>
                  <a:pt x="52" y="494"/>
                </a:cubicBezTo>
                <a:cubicBezTo>
                  <a:pt x="74" y="502"/>
                  <a:pt x="101" y="514"/>
                  <a:pt x="132" y="522"/>
                </a:cubicBezTo>
                <a:cubicBezTo>
                  <a:pt x="163" y="530"/>
                  <a:pt x="201" y="538"/>
                  <a:pt x="236" y="544"/>
                </a:cubicBezTo>
                <a:cubicBezTo>
                  <a:pt x="271" y="550"/>
                  <a:pt x="302" y="554"/>
                  <a:pt x="340" y="556"/>
                </a:cubicBezTo>
                <a:cubicBezTo>
                  <a:pt x="378" y="558"/>
                  <a:pt x="426" y="558"/>
                  <a:pt x="464" y="556"/>
                </a:cubicBezTo>
                <a:cubicBezTo>
                  <a:pt x="502" y="554"/>
                  <a:pt x="533" y="549"/>
                  <a:pt x="570" y="542"/>
                </a:cubicBezTo>
                <a:cubicBezTo>
                  <a:pt x="607" y="535"/>
                  <a:pt x="650" y="524"/>
                  <a:pt x="686" y="512"/>
                </a:cubicBezTo>
                <a:cubicBezTo>
                  <a:pt x="722" y="500"/>
                  <a:pt x="756" y="487"/>
                  <a:pt x="784" y="472"/>
                </a:cubicBezTo>
                <a:cubicBezTo>
                  <a:pt x="812" y="457"/>
                  <a:pt x="834" y="440"/>
                  <a:pt x="854" y="424"/>
                </a:cubicBezTo>
                <a:cubicBezTo>
                  <a:pt x="874" y="408"/>
                  <a:pt x="890" y="391"/>
                  <a:pt x="904" y="374"/>
                </a:cubicBezTo>
                <a:cubicBezTo>
                  <a:pt x="918" y="357"/>
                  <a:pt x="930" y="340"/>
                  <a:pt x="940" y="320"/>
                </a:cubicBezTo>
                <a:cubicBezTo>
                  <a:pt x="950" y="300"/>
                  <a:pt x="958" y="278"/>
                  <a:pt x="962" y="256"/>
                </a:cubicBezTo>
                <a:cubicBezTo>
                  <a:pt x="966" y="234"/>
                  <a:pt x="965" y="211"/>
                  <a:pt x="962" y="190"/>
                </a:cubicBezTo>
                <a:cubicBezTo>
                  <a:pt x="959" y="169"/>
                  <a:pt x="952" y="148"/>
                  <a:pt x="942" y="128"/>
                </a:cubicBezTo>
                <a:cubicBezTo>
                  <a:pt x="932" y="108"/>
                  <a:pt x="921" y="89"/>
                  <a:pt x="900" y="68"/>
                </a:cubicBezTo>
                <a:cubicBezTo>
                  <a:pt x="879" y="47"/>
                  <a:pt x="846" y="23"/>
                  <a:pt x="814" y="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16" name="AutoShape 8"/>
          <p:cNvSpPr>
            <a:spLocks noChangeArrowheads="1"/>
          </p:cNvSpPr>
          <p:nvPr/>
        </p:nvSpPr>
        <p:spPr bwMode="auto">
          <a:xfrm>
            <a:off x="2286000" y="1422400"/>
            <a:ext cx="11802533" cy="7230533"/>
          </a:xfrm>
          <a:prstGeom prst="roundRect">
            <a:avLst>
              <a:gd name="adj" fmla="val 6694"/>
            </a:avLst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2221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678834" y="8127269"/>
            <a:ext cx="1045633" cy="420564"/>
          </a:xfrm>
          <a:prstGeom prst="actionButtonBlank">
            <a:avLst/>
          </a:prstGeom>
          <a:solidFill>
            <a:srgbClr val="CC3300"/>
          </a:solidFill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133" dirty="0">
                <a:latin typeface="Bookman Old Style" pitchFamily="18" charset="0"/>
              </a:rPr>
              <a:t>Play</a:t>
            </a:r>
            <a:endParaRPr lang="th-TH" sz="2133" dirty="0">
              <a:latin typeface="Bookman Old Style" pitchFamily="18" charset="0"/>
            </a:endParaRPr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4036484" y="1456268"/>
            <a:ext cx="2878667" cy="420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/>
            <a:r>
              <a:rPr lang="en-US" sz="2133" b="1" dirty="0">
                <a:solidFill>
                  <a:schemeClr val="bg1"/>
                </a:solidFill>
                <a:latin typeface="Arial" charset="0"/>
              </a:rPr>
              <a:t>Glass box concept</a:t>
            </a:r>
            <a:endParaRPr lang="th-TH" sz="2133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10189633" y="1473200"/>
            <a:ext cx="2536272" cy="420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133" b="1" dirty="0">
                <a:solidFill>
                  <a:schemeClr val="bg1"/>
                </a:solidFill>
                <a:latin typeface="Arial" charset="0"/>
              </a:rPr>
              <a:t>Multiview drawing</a:t>
            </a:r>
            <a:endParaRPr lang="th-TH" sz="2133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2220" name="Line 12"/>
          <p:cNvSpPr>
            <a:spLocks noChangeShapeType="1"/>
          </p:cNvSpPr>
          <p:nvPr/>
        </p:nvSpPr>
        <p:spPr bwMode="auto">
          <a:xfrm>
            <a:off x="8195733" y="1608667"/>
            <a:ext cx="0" cy="689186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21" name="Line 13"/>
          <p:cNvSpPr>
            <a:spLocks noChangeShapeType="1"/>
          </p:cNvSpPr>
          <p:nvPr/>
        </p:nvSpPr>
        <p:spPr bwMode="auto">
          <a:xfrm flipH="1">
            <a:off x="8978901" y="5397500"/>
            <a:ext cx="46609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24" name="Freeform 16"/>
          <p:cNvSpPr>
            <a:spLocks/>
          </p:cNvSpPr>
          <p:nvPr/>
        </p:nvSpPr>
        <p:spPr bwMode="auto">
          <a:xfrm>
            <a:off x="4876801" y="3183467"/>
            <a:ext cx="2891367" cy="5317067"/>
          </a:xfrm>
          <a:custGeom>
            <a:avLst/>
            <a:gdLst/>
            <a:ahLst/>
            <a:cxnLst>
              <a:cxn ang="0">
                <a:pos x="0" y="792"/>
              </a:cxn>
              <a:cxn ang="0">
                <a:pos x="1366" y="0"/>
              </a:cxn>
              <a:cxn ang="0">
                <a:pos x="1366" y="1716"/>
              </a:cxn>
              <a:cxn ang="0">
                <a:pos x="0" y="2512"/>
              </a:cxn>
              <a:cxn ang="0">
                <a:pos x="0" y="792"/>
              </a:cxn>
            </a:cxnLst>
            <a:rect l="0" t="0" r="r" b="b"/>
            <a:pathLst>
              <a:path w="1366" h="2512">
                <a:moveTo>
                  <a:pt x="0" y="792"/>
                </a:moveTo>
                <a:lnTo>
                  <a:pt x="1366" y="0"/>
                </a:lnTo>
                <a:lnTo>
                  <a:pt x="1366" y="1716"/>
                </a:lnTo>
                <a:lnTo>
                  <a:pt x="0" y="2512"/>
                </a:lnTo>
                <a:lnTo>
                  <a:pt x="0" y="792"/>
                </a:lnTo>
                <a:close/>
              </a:path>
            </a:pathLst>
          </a:custGeom>
          <a:solidFill>
            <a:srgbClr val="993300">
              <a:alpha val="30000"/>
            </a:srgb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25" name="Freeform 17"/>
          <p:cNvSpPr>
            <a:spLocks/>
          </p:cNvSpPr>
          <p:nvPr/>
        </p:nvSpPr>
        <p:spPr bwMode="auto">
          <a:xfrm>
            <a:off x="2692400" y="1905000"/>
            <a:ext cx="5063067" cy="2956984"/>
          </a:xfrm>
          <a:custGeom>
            <a:avLst/>
            <a:gdLst/>
            <a:ahLst/>
            <a:cxnLst>
              <a:cxn ang="0">
                <a:pos x="0" y="786"/>
              </a:cxn>
              <a:cxn ang="0">
                <a:pos x="1032" y="1397"/>
              </a:cxn>
              <a:cxn ang="0">
                <a:pos x="2392" y="612"/>
              </a:cxn>
              <a:cxn ang="0">
                <a:pos x="1368" y="0"/>
              </a:cxn>
              <a:cxn ang="0">
                <a:pos x="0" y="786"/>
              </a:cxn>
            </a:cxnLst>
            <a:rect l="0" t="0" r="r" b="b"/>
            <a:pathLst>
              <a:path w="2392" h="1397">
                <a:moveTo>
                  <a:pt x="0" y="786"/>
                </a:moveTo>
                <a:lnTo>
                  <a:pt x="1032" y="1397"/>
                </a:lnTo>
                <a:lnTo>
                  <a:pt x="2392" y="612"/>
                </a:lnTo>
                <a:lnTo>
                  <a:pt x="1368" y="0"/>
                </a:lnTo>
                <a:lnTo>
                  <a:pt x="0" y="786"/>
                </a:lnTo>
                <a:close/>
              </a:path>
            </a:pathLst>
          </a:custGeom>
          <a:solidFill>
            <a:srgbClr val="000099">
              <a:alpha val="30000"/>
            </a:srgb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26" name="Freeform 18"/>
          <p:cNvSpPr>
            <a:spLocks/>
          </p:cNvSpPr>
          <p:nvPr/>
        </p:nvSpPr>
        <p:spPr bwMode="auto">
          <a:xfrm>
            <a:off x="2692400" y="3556001"/>
            <a:ext cx="2184400" cy="49678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2" y="614"/>
              </a:cxn>
              <a:cxn ang="0">
                <a:pos x="1032" y="2347"/>
              </a:cxn>
              <a:cxn ang="0">
                <a:pos x="0" y="1758"/>
              </a:cxn>
              <a:cxn ang="0">
                <a:pos x="0" y="0"/>
              </a:cxn>
            </a:cxnLst>
            <a:rect l="0" t="0" r="r" b="b"/>
            <a:pathLst>
              <a:path w="1032" h="2347">
                <a:moveTo>
                  <a:pt x="0" y="0"/>
                </a:moveTo>
                <a:lnTo>
                  <a:pt x="1032" y="614"/>
                </a:lnTo>
                <a:lnTo>
                  <a:pt x="1032" y="2347"/>
                </a:lnTo>
                <a:lnTo>
                  <a:pt x="0" y="17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52" name="Line 44"/>
          <p:cNvSpPr>
            <a:spLocks noChangeShapeType="1"/>
          </p:cNvSpPr>
          <p:nvPr/>
        </p:nvSpPr>
        <p:spPr bwMode="auto">
          <a:xfrm flipH="1">
            <a:off x="3473451" y="4864101"/>
            <a:ext cx="717549" cy="412751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53" name="Line 45"/>
          <p:cNvSpPr>
            <a:spLocks noChangeShapeType="1"/>
          </p:cNvSpPr>
          <p:nvPr/>
        </p:nvSpPr>
        <p:spPr bwMode="auto">
          <a:xfrm>
            <a:off x="4191001" y="4876801"/>
            <a:ext cx="1358900" cy="7852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54" name="Freeform 46"/>
          <p:cNvSpPr>
            <a:spLocks/>
          </p:cNvSpPr>
          <p:nvPr/>
        </p:nvSpPr>
        <p:spPr bwMode="auto">
          <a:xfrm>
            <a:off x="4254501" y="4622801"/>
            <a:ext cx="3111500" cy="1443567"/>
          </a:xfrm>
          <a:custGeom>
            <a:avLst/>
            <a:gdLst/>
            <a:ahLst/>
            <a:cxnLst>
              <a:cxn ang="0">
                <a:pos x="0" y="522"/>
              </a:cxn>
              <a:cxn ang="0">
                <a:pos x="288" y="682"/>
              </a:cxn>
              <a:cxn ang="0">
                <a:pos x="1470" y="0"/>
              </a:cxn>
            </a:cxnLst>
            <a:rect l="0" t="0" r="r" b="b"/>
            <a:pathLst>
              <a:path w="1470" h="682">
                <a:moveTo>
                  <a:pt x="0" y="522"/>
                </a:moveTo>
                <a:lnTo>
                  <a:pt x="288" y="682"/>
                </a:lnTo>
                <a:lnTo>
                  <a:pt x="147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55" name="Line 47"/>
          <p:cNvSpPr>
            <a:spLocks noChangeShapeType="1"/>
          </p:cNvSpPr>
          <p:nvPr/>
        </p:nvSpPr>
        <p:spPr bwMode="auto">
          <a:xfrm>
            <a:off x="5911851" y="3873500"/>
            <a:ext cx="1377949" cy="795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56" name="Line 48"/>
          <p:cNvSpPr>
            <a:spLocks noChangeShapeType="1"/>
          </p:cNvSpPr>
          <p:nvPr/>
        </p:nvSpPr>
        <p:spPr bwMode="auto">
          <a:xfrm flipH="1">
            <a:off x="4322233" y="4813300"/>
            <a:ext cx="1634067" cy="9419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57" name="Line 49"/>
          <p:cNvSpPr>
            <a:spLocks noChangeShapeType="1"/>
          </p:cNvSpPr>
          <p:nvPr/>
        </p:nvSpPr>
        <p:spPr bwMode="auto">
          <a:xfrm>
            <a:off x="3479801" y="5270500"/>
            <a:ext cx="836084" cy="482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58" name="Line 50"/>
          <p:cNvSpPr>
            <a:spLocks noChangeShapeType="1"/>
          </p:cNvSpPr>
          <p:nvPr/>
        </p:nvSpPr>
        <p:spPr bwMode="auto">
          <a:xfrm>
            <a:off x="9112251" y="5397500"/>
            <a:ext cx="10287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59" name="Text Box 51"/>
          <p:cNvSpPr txBox="1">
            <a:spLocks noChangeArrowheads="1"/>
          </p:cNvSpPr>
          <p:nvPr/>
        </p:nvSpPr>
        <p:spPr bwMode="auto">
          <a:xfrm>
            <a:off x="2745318" y="5139268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</a:t>
            </a:r>
            <a:endParaRPr lang="th-TH" sz="2400" baseline="-25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22260" name="Text Box 52"/>
          <p:cNvSpPr txBox="1">
            <a:spLocks noChangeArrowheads="1"/>
          </p:cNvSpPr>
          <p:nvPr/>
        </p:nvSpPr>
        <p:spPr bwMode="auto">
          <a:xfrm>
            <a:off x="2967136" y="5164668"/>
            <a:ext cx="623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</a:t>
            </a:r>
            <a:endParaRPr lang="th-TH" sz="2400" baseline="-25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22261" name="Text Box 53"/>
          <p:cNvSpPr txBox="1">
            <a:spLocks noChangeArrowheads="1"/>
          </p:cNvSpPr>
          <p:nvPr/>
        </p:nvSpPr>
        <p:spPr bwMode="auto">
          <a:xfrm>
            <a:off x="3951817" y="5698068"/>
            <a:ext cx="5325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2262" name="Text Box 54"/>
          <p:cNvSpPr txBox="1">
            <a:spLocks noChangeArrowheads="1"/>
          </p:cNvSpPr>
          <p:nvPr/>
        </p:nvSpPr>
        <p:spPr bwMode="auto">
          <a:xfrm>
            <a:off x="7190318" y="4567768"/>
            <a:ext cx="537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2263" name="Text Box 55"/>
          <p:cNvSpPr txBox="1">
            <a:spLocks noChangeArrowheads="1"/>
          </p:cNvSpPr>
          <p:nvPr/>
        </p:nvSpPr>
        <p:spPr bwMode="auto">
          <a:xfrm>
            <a:off x="3697818" y="3259668"/>
            <a:ext cx="492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2264" name="Text Box 56"/>
          <p:cNvSpPr txBox="1">
            <a:spLocks noChangeArrowheads="1"/>
          </p:cNvSpPr>
          <p:nvPr/>
        </p:nvSpPr>
        <p:spPr bwMode="auto">
          <a:xfrm>
            <a:off x="5463118" y="2192868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2265" name="Text Box 57"/>
          <p:cNvSpPr txBox="1">
            <a:spLocks noChangeArrowheads="1"/>
          </p:cNvSpPr>
          <p:nvPr/>
        </p:nvSpPr>
        <p:spPr bwMode="auto">
          <a:xfrm>
            <a:off x="5367867" y="3177118"/>
            <a:ext cx="5325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2266" name="Text Box 58"/>
          <p:cNvSpPr txBox="1">
            <a:spLocks noChangeArrowheads="1"/>
          </p:cNvSpPr>
          <p:nvPr/>
        </p:nvSpPr>
        <p:spPr bwMode="auto">
          <a:xfrm>
            <a:off x="5393267" y="5596468"/>
            <a:ext cx="537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2267" name="Line 59"/>
          <p:cNvSpPr>
            <a:spLocks noChangeShapeType="1"/>
          </p:cNvSpPr>
          <p:nvPr/>
        </p:nvSpPr>
        <p:spPr bwMode="auto">
          <a:xfrm>
            <a:off x="5854700" y="4851400"/>
            <a:ext cx="558800" cy="323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69" name="Freeform 61"/>
          <p:cNvSpPr>
            <a:spLocks/>
          </p:cNvSpPr>
          <p:nvPr/>
        </p:nvSpPr>
        <p:spPr bwMode="auto">
          <a:xfrm>
            <a:off x="3479801" y="2609851"/>
            <a:ext cx="2476500" cy="2667000"/>
          </a:xfrm>
          <a:custGeom>
            <a:avLst/>
            <a:gdLst/>
            <a:ahLst/>
            <a:cxnLst>
              <a:cxn ang="0">
                <a:pos x="0" y="1260"/>
              </a:cxn>
              <a:cxn ang="0">
                <a:pos x="0" y="675"/>
              </a:cxn>
              <a:cxn ang="0">
                <a:pos x="1170" y="0"/>
              </a:cxn>
            </a:cxnLst>
            <a:rect l="0" t="0" r="r" b="b"/>
            <a:pathLst>
              <a:path w="1170" h="1260">
                <a:moveTo>
                  <a:pt x="0" y="1260"/>
                </a:moveTo>
                <a:lnTo>
                  <a:pt x="0" y="675"/>
                </a:lnTo>
                <a:lnTo>
                  <a:pt x="117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70" name="Line 62"/>
          <p:cNvSpPr>
            <a:spLocks noChangeShapeType="1"/>
          </p:cNvSpPr>
          <p:nvPr/>
        </p:nvSpPr>
        <p:spPr bwMode="auto">
          <a:xfrm flipV="1">
            <a:off x="4184651" y="3625851"/>
            <a:ext cx="0" cy="124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71" name="Line 63"/>
          <p:cNvSpPr>
            <a:spLocks noChangeShapeType="1"/>
          </p:cNvSpPr>
          <p:nvPr/>
        </p:nvSpPr>
        <p:spPr bwMode="auto">
          <a:xfrm flipV="1">
            <a:off x="5911851" y="2635251"/>
            <a:ext cx="0" cy="124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72" name="Line 64"/>
          <p:cNvSpPr>
            <a:spLocks noChangeShapeType="1"/>
          </p:cNvSpPr>
          <p:nvPr/>
        </p:nvSpPr>
        <p:spPr bwMode="auto">
          <a:xfrm flipV="1">
            <a:off x="5549901" y="4660901"/>
            <a:ext cx="1733551" cy="1003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73" name="Line 65"/>
          <p:cNvSpPr>
            <a:spLocks noChangeShapeType="1"/>
          </p:cNvSpPr>
          <p:nvPr/>
        </p:nvSpPr>
        <p:spPr bwMode="auto">
          <a:xfrm flipV="1">
            <a:off x="5848351" y="3600451"/>
            <a:ext cx="0" cy="124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79" name="Arc 71"/>
          <p:cNvSpPr>
            <a:spLocks/>
          </p:cNvSpPr>
          <p:nvPr/>
        </p:nvSpPr>
        <p:spPr bwMode="auto">
          <a:xfrm rot="5400000">
            <a:off x="8611659" y="2998261"/>
            <a:ext cx="2019300" cy="1009649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0 w 43199"/>
              <a:gd name="T1" fmla="*/ 21370 h 21600"/>
              <a:gd name="T2" fmla="*/ 43199 w 43199"/>
              <a:gd name="T3" fmla="*/ 21600 h 21600"/>
              <a:gd name="T4" fmla="*/ 21599 w 431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21600" fill="none" extrusionOk="0">
                <a:moveTo>
                  <a:pt x="0" y="21370"/>
                </a:moveTo>
                <a:cubicBezTo>
                  <a:pt x="126" y="9531"/>
                  <a:pt x="9759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</a:path>
              <a:path w="43199" h="21600" stroke="0" extrusionOk="0">
                <a:moveTo>
                  <a:pt x="0" y="21370"/>
                </a:moveTo>
                <a:cubicBezTo>
                  <a:pt x="126" y="9531"/>
                  <a:pt x="9759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lnTo>
                  <a:pt x="21599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22282" name="Text Box 74"/>
          <p:cNvSpPr txBox="1">
            <a:spLocks noChangeArrowheads="1"/>
          </p:cNvSpPr>
          <p:nvPr/>
        </p:nvSpPr>
        <p:spPr bwMode="auto">
          <a:xfrm>
            <a:off x="6326717" y="5113868"/>
            <a:ext cx="554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2283" name="Text Box 75"/>
          <p:cNvSpPr txBox="1">
            <a:spLocks noChangeArrowheads="1"/>
          </p:cNvSpPr>
          <p:nvPr/>
        </p:nvSpPr>
        <p:spPr bwMode="auto">
          <a:xfrm>
            <a:off x="5766318" y="3415004"/>
            <a:ext cx="503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endParaRPr lang="th-TH" sz="2400" baseline="-2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22284" name="Text Box 76"/>
          <p:cNvSpPr txBox="1">
            <a:spLocks noChangeArrowheads="1"/>
          </p:cNvSpPr>
          <p:nvPr/>
        </p:nvSpPr>
        <p:spPr bwMode="auto">
          <a:xfrm>
            <a:off x="3843867" y="4567768"/>
            <a:ext cx="38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latin typeface="Arial" charset="0"/>
              </a:rPr>
              <a:t>A</a:t>
            </a:r>
            <a:endParaRPr lang="th-TH" sz="2400" baseline="-25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2285" name="Text Box 77"/>
          <p:cNvSpPr txBox="1">
            <a:spLocks noChangeArrowheads="1"/>
          </p:cNvSpPr>
          <p:nvPr/>
        </p:nvSpPr>
        <p:spPr bwMode="auto">
          <a:xfrm>
            <a:off x="5628217" y="4796368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</a:t>
            </a:r>
            <a:endParaRPr lang="th-TH" sz="24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2286" name="Text Box 78"/>
          <p:cNvSpPr txBox="1">
            <a:spLocks noChangeArrowheads="1"/>
          </p:cNvSpPr>
          <p:nvPr/>
        </p:nvSpPr>
        <p:spPr bwMode="auto">
          <a:xfrm>
            <a:off x="8714318" y="5431368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latin typeface="Arial" charset="0"/>
              </a:rPr>
              <a:t>A</a:t>
            </a:r>
            <a:r>
              <a:rPr lang="en-US" sz="2400" baseline="-25000">
                <a:solidFill>
                  <a:schemeClr val="bg1"/>
                </a:solidFill>
                <a:latin typeface="Arial" charset="0"/>
              </a:rPr>
              <a:t>F</a:t>
            </a:r>
            <a:endParaRPr lang="th-TH" sz="2400" baseline="-25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2287" name="Text Box 79"/>
          <p:cNvSpPr txBox="1">
            <a:spLocks noChangeArrowheads="1"/>
          </p:cNvSpPr>
          <p:nvPr/>
        </p:nvSpPr>
        <p:spPr bwMode="auto">
          <a:xfrm>
            <a:off x="9044518" y="5431368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</a:t>
            </a:r>
            <a:endParaRPr lang="th-TH" sz="2400" baseline="-25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22288" name="Text Box 80"/>
          <p:cNvSpPr txBox="1">
            <a:spLocks noChangeArrowheads="1"/>
          </p:cNvSpPr>
          <p:nvPr/>
        </p:nvSpPr>
        <p:spPr bwMode="auto">
          <a:xfrm>
            <a:off x="9831917" y="5444068"/>
            <a:ext cx="5325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</a:t>
            </a:r>
            <a:endParaRPr lang="th-TH" sz="2400" baseline="-2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22281" name="Line 73"/>
          <p:cNvSpPr>
            <a:spLocks noChangeShapeType="1"/>
          </p:cNvSpPr>
          <p:nvPr/>
        </p:nvSpPr>
        <p:spPr bwMode="auto">
          <a:xfrm rot="5400000" flipV="1">
            <a:off x="12001501" y="4362450"/>
            <a:ext cx="0" cy="2070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89" name="Text Box 81"/>
          <p:cNvSpPr txBox="1">
            <a:spLocks noChangeArrowheads="1"/>
          </p:cNvSpPr>
          <p:nvPr/>
        </p:nvSpPr>
        <p:spPr bwMode="auto">
          <a:xfrm>
            <a:off x="12740218" y="5444068"/>
            <a:ext cx="537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</a:t>
            </a:r>
            <a:endParaRPr lang="th-TH" sz="2400" baseline="-25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22290" name="Text Box 82"/>
          <p:cNvSpPr txBox="1">
            <a:spLocks noChangeArrowheads="1"/>
          </p:cNvSpPr>
          <p:nvPr/>
        </p:nvSpPr>
        <p:spPr bwMode="auto">
          <a:xfrm>
            <a:off x="10689167" y="5444068"/>
            <a:ext cx="537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</a:t>
            </a:r>
            <a:endParaRPr lang="th-TH" sz="2400" baseline="-25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22291" name="Text Box 83"/>
          <p:cNvSpPr txBox="1">
            <a:spLocks noChangeArrowheads="1"/>
          </p:cNvSpPr>
          <p:nvPr/>
        </p:nvSpPr>
        <p:spPr bwMode="auto">
          <a:xfrm>
            <a:off x="11660717" y="5444068"/>
            <a:ext cx="554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latin typeface="Arial" charset="0"/>
              </a:rPr>
              <a:t>C</a:t>
            </a:r>
            <a:r>
              <a:rPr lang="en-US" sz="2400" baseline="-25000">
                <a:solidFill>
                  <a:schemeClr val="bg1"/>
                </a:solidFill>
                <a:latin typeface="Arial" charset="0"/>
              </a:rPr>
              <a:t>R</a:t>
            </a:r>
            <a:endParaRPr lang="th-TH" sz="2400" baseline="-25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2292" name="Freeform 84"/>
          <p:cNvSpPr>
            <a:spLocks/>
          </p:cNvSpPr>
          <p:nvPr/>
        </p:nvSpPr>
        <p:spPr bwMode="auto">
          <a:xfrm>
            <a:off x="4318001" y="3352800"/>
            <a:ext cx="1968500" cy="2381251"/>
          </a:xfrm>
          <a:custGeom>
            <a:avLst/>
            <a:gdLst/>
            <a:ahLst/>
            <a:cxnLst>
              <a:cxn ang="0">
                <a:pos x="0" y="1125"/>
              </a:cxn>
              <a:cxn ang="0">
                <a:pos x="0" y="540"/>
              </a:cxn>
              <a:cxn ang="0">
                <a:pos x="930" y="0"/>
              </a:cxn>
            </a:cxnLst>
            <a:rect l="0" t="0" r="r" b="b"/>
            <a:pathLst>
              <a:path w="930" h="1125">
                <a:moveTo>
                  <a:pt x="0" y="1125"/>
                </a:moveTo>
                <a:lnTo>
                  <a:pt x="0" y="540"/>
                </a:lnTo>
                <a:lnTo>
                  <a:pt x="93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68" name="Freeform 60"/>
          <p:cNvSpPr>
            <a:spLocks/>
          </p:cNvSpPr>
          <p:nvPr/>
        </p:nvSpPr>
        <p:spPr bwMode="auto">
          <a:xfrm>
            <a:off x="4182534" y="2628901"/>
            <a:ext cx="2044700" cy="1181100"/>
          </a:xfrm>
          <a:custGeom>
            <a:avLst/>
            <a:gdLst/>
            <a:ahLst/>
            <a:cxnLst>
              <a:cxn ang="0">
                <a:pos x="0" y="472"/>
              </a:cxn>
              <a:cxn ang="0">
                <a:pos x="52" y="494"/>
              </a:cxn>
              <a:cxn ang="0">
                <a:pos x="132" y="522"/>
              </a:cxn>
              <a:cxn ang="0">
                <a:pos x="236" y="544"/>
              </a:cxn>
              <a:cxn ang="0">
                <a:pos x="340" y="556"/>
              </a:cxn>
              <a:cxn ang="0">
                <a:pos x="464" y="556"/>
              </a:cxn>
              <a:cxn ang="0">
                <a:pos x="570" y="542"/>
              </a:cxn>
              <a:cxn ang="0">
                <a:pos x="686" y="512"/>
              </a:cxn>
              <a:cxn ang="0">
                <a:pos x="784" y="472"/>
              </a:cxn>
              <a:cxn ang="0">
                <a:pos x="854" y="424"/>
              </a:cxn>
              <a:cxn ang="0">
                <a:pos x="904" y="374"/>
              </a:cxn>
              <a:cxn ang="0">
                <a:pos x="940" y="320"/>
              </a:cxn>
              <a:cxn ang="0">
                <a:pos x="962" y="256"/>
              </a:cxn>
              <a:cxn ang="0">
                <a:pos x="962" y="190"/>
              </a:cxn>
              <a:cxn ang="0">
                <a:pos x="942" y="128"/>
              </a:cxn>
              <a:cxn ang="0">
                <a:pos x="900" y="68"/>
              </a:cxn>
              <a:cxn ang="0">
                <a:pos x="814" y="0"/>
              </a:cxn>
            </a:cxnLst>
            <a:rect l="0" t="0" r="r" b="b"/>
            <a:pathLst>
              <a:path w="966" h="558">
                <a:moveTo>
                  <a:pt x="0" y="472"/>
                </a:moveTo>
                <a:cubicBezTo>
                  <a:pt x="15" y="479"/>
                  <a:pt x="30" y="486"/>
                  <a:pt x="52" y="494"/>
                </a:cubicBezTo>
                <a:cubicBezTo>
                  <a:pt x="74" y="502"/>
                  <a:pt x="101" y="514"/>
                  <a:pt x="132" y="522"/>
                </a:cubicBezTo>
                <a:cubicBezTo>
                  <a:pt x="163" y="530"/>
                  <a:pt x="201" y="538"/>
                  <a:pt x="236" y="544"/>
                </a:cubicBezTo>
                <a:cubicBezTo>
                  <a:pt x="271" y="550"/>
                  <a:pt x="302" y="554"/>
                  <a:pt x="340" y="556"/>
                </a:cubicBezTo>
                <a:cubicBezTo>
                  <a:pt x="378" y="558"/>
                  <a:pt x="426" y="558"/>
                  <a:pt x="464" y="556"/>
                </a:cubicBezTo>
                <a:cubicBezTo>
                  <a:pt x="502" y="554"/>
                  <a:pt x="533" y="549"/>
                  <a:pt x="570" y="542"/>
                </a:cubicBezTo>
                <a:cubicBezTo>
                  <a:pt x="607" y="535"/>
                  <a:pt x="650" y="524"/>
                  <a:pt x="686" y="512"/>
                </a:cubicBezTo>
                <a:cubicBezTo>
                  <a:pt x="722" y="500"/>
                  <a:pt x="756" y="487"/>
                  <a:pt x="784" y="472"/>
                </a:cubicBezTo>
                <a:cubicBezTo>
                  <a:pt x="812" y="457"/>
                  <a:pt x="834" y="440"/>
                  <a:pt x="854" y="424"/>
                </a:cubicBezTo>
                <a:cubicBezTo>
                  <a:pt x="874" y="408"/>
                  <a:pt x="890" y="391"/>
                  <a:pt x="904" y="374"/>
                </a:cubicBezTo>
                <a:cubicBezTo>
                  <a:pt x="918" y="357"/>
                  <a:pt x="930" y="340"/>
                  <a:pt x="940" y="320"/>
                </a:cubicBezTo>
                <a:cubicBezTo>
                  <a:pt x="950" y="300"/>
                  <a:pt x="958" y="278"/>
                  <a:pt x="962" y="256"/>
                </a:cubicBezTo>
                <a:cubicBezTo>
                  <a:pt x="966" y="234"/>
                  <a:pt x="965" y="211"/>
                  <a:pt x="962" y="190"/>
                </a:cubicBezTo>
                <a:cubicBezTo>
                  <a:pt x="959" y="169"/>
                  <a:pt x="952" y="148"/>
                  <a:pt x="942" y="128"/>
                </a:cubicBezTo>
                <a:cubicBezTo>
                  <a:pt x="932" y="108"/>
                  <a:pt x="921" y="89"/>
                  <a:pt x="900" y="68"/>
                </a:cubicBezTo>
                <a:cubicBezTo>
                  <a:pt x="879" y="47"/>
                  <a:pt x="846" y="23"/>
                  <a:pt x="814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2293" name="Text Box 85"/>
          <p:cNvSpPr txBox="1">
            <a:spLocks noChangeArrowheads="1"/>
          </p:cNvSpPr>
          <p:nvPr/>
        </p:nvSpPr>
        <p:spPr bwMode="auto">
          <a:xfrm>
            <a:off x="8636831" y="4290587"/>
            <a:ext cx="492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lang="en-US" sz="2400" baseline="-25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</a:t>
            </a:r>
            <a:endParaRPr lang="th-TH" sz="2400" baseline="-25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22294" name="Text Box 86"/>
          <p:cNvSpPr txBox="1">
            <a:spLocks noChangeArrowheads="1"/>
          </p:cNvSpPr>
          <p:nvPr/>
        </p:nvSpPr>
        <p:spPr bwMode="auto">
          <a:xfrm>
            <a:off x="8625418" y="2230968"/>
            <a:ext cx="51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</a:t>
            </a:r>
            <a:r>
              <a:rPr lang="en-US" sz="2400" baseline="-25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</a:t>
            </a:r>
            <a:endParaRPr lang="th-TH" sz="2400" baseline="-25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22295" name="Text Box 87"/>
          <p:cNvSpPr txBox="1">
            <a:spLocks noChangeArrowheads="1"/>
          </p:cNvSpPr>
          <p:nvPr/>
        </p:nvSpPr>
        <p:spPr bwMode="auto">
          <a:xfrm>
            <a:off x="10104967" y="3228392"/>
            <a:ext cx="941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</a:t>
            </a:r>
            <a:r>
              <a:rPr lang="en-US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</a:t>
            </a:r>
            <a:endParaRPr lang="th-TH" sz="2400" baseline="-2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2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22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2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1000"/>
                                        <p:tgtEl>
                                          <p:spTgt spid="222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1000"/>
                                        <p:tgtEl>
                                          <p:spTgt spid="222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2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2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22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2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2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1000"/>
                                        <p:tgtEl>
                                          <p:spTgt spid="222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1000"/>
                                        <p:tgtEl>
                                          <p:spTgt spid="222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1000"/>
                                        <p:tgtEl>
                                          <p:spTgt spid="222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2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2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2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2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22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0"/>
                                        <p:tgtEl>
                                          <p:spTgt spid="22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22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1000"/>
                                        <p:tgtEl>
                                          <p:spTgt spid="22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00"/>
                                        <p:tgtEl>
                                          <p:spTgt spid="22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0"/>
                                        <p:tgtEl>
                                          <p:spTgt spid="22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1000"/>
                                        <p:tgtEl>
                                          <p:spTgt spid="22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2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1000"/>
                                        <p:tgtEl>
                                          <p:spTgt spid="222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1000"/>
                                        <p:tgtEl>
                                          <p:spTgt spid="222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1000"/>
                                        <p:tgtEl>
                                          <p:spTgt spid="222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2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2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2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2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2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2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2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22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222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22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22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222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22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22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22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22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17"/>
                  </p:tgtEl>
                </p:cond>
              </p:nextCondLst>
            </p:seq>
          </p:childTnLst>
        </p:cTn>
      </p:par>
    </p:tnLst>
    <p:bldLst>
      <p:bldP spid="222222" grpId="0" animBg="1"/>
      <p:bldP spid="222280" grpId="0" animBg="1"/>
      <p:bldP spid="222251" grpId="0" animBg="1"/>
      <p:bldP spid="222216" grpId="0" animBg="1"/>
      <p:bldP spid="222217" grpId="0" animBg="1"/>
      <p:bldP spid="222218" grpId="0" animBg="1"/>
      <p:bldP spid="222219" grpId="0" animBg="1"/>
      <p:bldP spid="222220" grpId="0" animBg="1"/>
      <p:bldP spid="222221" grpId="0" animBg="1"/>
      <p:bldP spid="222224" grpId="0" animBg="1"/>
      <p:bldP spid="222225" grpId="0" animBg="1"/>
      <p:bldP spid="222226" grpId="0" animBg="1"/>
      <p:bldP spid="222252" grpId="0" animBg="1"/>
      <p:bldP spid="222252" grpId="1" animBg="1"/>
      <p:bldP spid="222253" grpId="0" animBg="1"/>
      <p:bldP spid="222253" grpId="1" animBg="1"/>
      <p:bldP spid="222254" grpId="0" animBg="1"/>
      <p:bldP spid="222255" grpId="0" animBg="1"/>
      <p:bldP spid="222255" grpId="1" animBg="1"/>
      <p:bldP spid="222256" grpId="0" animBg="1"/>
      <p:bldP spid="222256" grpId="1" animBg="1"/>
      <p:bldP spid="222257" grpId="0" animBg="1"/>
      <p:bldP spid="222258" grpId="0" animBg="1"/>
      <p:bldP spid="222259" grpId="0"/>
      <p:bldP spid="222260" grpId="0"/>
      <p:bldP spid="222261" grpId="0"/>
      <p:bldP spid="222262" grpId="0"/>
      <p:bldP spid="222263" grpId="0"/>
      <p:bldP spid="222264" grpId="0"/>
      <p:bldP spid="222265" grpId="0"/>
      <p:bldP spid="222266" grpId="0"/>
      <p:bldP spid="222267" grpId="0" animBg="1"/>
      <p:bldP spid="222267" grpId="1" animBg="1"/>
      <p:bldP spid="222269" grpId="0" animBg="1"/>
      <p:bldP spid="222270" grpId="0" animBg="1"/>
      <p:bldP spid="222270" grpId="1" animBg="1"/>
      <p:bldP spid="222271" grpId="0" animBg="1"/>
      <p:bldP spid="222271" grpId="1" animBg="1"/>
      <p:bldP spid="222272" grpId="0" animBg="1"/>
      <p:bldP spid="222273" grpId="0" animBg="1"/>
      <p:bldP spid="222273" grpId="1" animBg="1"/>
      <p:bldP spid="222279" grpId="0" animBg="1"/>
      <p:bldP spid="222282" grpId="0"/>
      <p:bldP spid="222283" grpId="0"/>
      <p:bldP spid="222284" grpId="0"/>
      <p:bldP spid="222285" grpId="0"/>
      <p:bldP spid="222286" grpId="0"/>
      <p:bldP spid="222286" grpId="1"/>
      <p:bldP spid="222287" grpId="0"/>
      <p:bldP spid="222287" grpId="1"/>
      <p:bldP spid="222288" grpId="0"/>
      <p:bldP spid="222288" grpId="1"/>
      <p:bldP spid="222281" grpId="0" animBg="1"/>
      <p:bldP spid="222289" grpId="0"/>
      <p:bldP spid="222289" grpId="1"/>
      <p:bldP spid="222290" grpId="0"/>
      <p:bldP spid="222290" grpId="1"/>
      <p:bldP spid="222291" grpId="0"/>
      <p:bldP spid="222291" grpId="1"/>
      <p:bldP spid="222292" grpId="0" animBg="1"/>
      <p:bldP spid="222268" grpId="0" animBg="1"/>
      <p:bldP spid="222293" grpId="0"/>
      <p:bldP spid="222293" grpId="1"/>
      <p:bldP spid="222294" grpId="0"/>
      <p:bldP spid="222294" grpId="1"/>
      <p:bldP spid="222295" grpId="0"/>
      <p:bldP spid="222295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70" name="Line 138"/>
          <p:cNvSpPr>
            <a:spLocks noChangeShapeType="1"/>
          </p:cNvSpPr>
          <p:nvPr/>
        </p:nvSpPr>
        <p:spPr bwMode="auto">
          <a:xfrm flipH="1">
            <a:off x="9052985" y="7336367"/>
            <a:ext cx="46609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04" name="Rectangle 72"/>
          <p:cNvSpPr>
            <a:spLocks noChangeArrowheads="1"/>
          </p:cNvSpPr>
          <p:nvPr/>
        </p:nvSpPr>
        <p:spPr bwMode="auto">
          <a:xfrm>
            <a:off x="3500968" y="154518"/>
            <a:ext cx="9576661" cy="91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333" b="1">
                <a:solidFill>
                  <a:schemeClr val="accent2"/>
                </a:solidFill>
                <a:latin typeface="Arial" charset="0"/>
              </a:rPr>
              <a:t>Projection of a </a:t>
            </a:r>
            <a:r>
              <a:rPr lang="en-US" sz="5333" b="1">
                <a:solidFill>
                  <a:srgbClr val="CC3300"/>
                </a:solidFill>
                <a:latin typeface="Arial" charset="0"/>
              </a:rPr>
              <a:t>curve surface</a:t>
            </a:r>
            <a:endParaRPr lang="en-US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23306" name="Line 74"/>
          <p:cNvSpPr>
            <a:spLocks noChangeShapeType="1"/>
          </p:cNvSpPr>
          <p:nvPr/>
        </p:nvSpPr>
        <p:spPr bwMode="auto">
          <a:xfrm>
            <a:off x="9118600" y="2349501"/>
            <a:ext cx="0" cy="311996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07" name="Line 75"/>
          <p:cNvSpPr>
            <a:spLocks noChangeShapeType="1"/>
          </p:cNvSpPr>
          <p:nvPr/>
        </p:nvSpPr>
        <p:spPr bwMode="auto">
          <a:xfrm>
            <a:off x="10134600" y="3130551"/>
            <a:ext cx="0" cy="229446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10" name="AutoShape 78"/>
          <p:cNvSpPr>
            <a:spLocks noChangeArrowheads="1"/>
          </p:cNvSpPr>
          <p:nvPr/>
        </p:nvSpPr>
        <p:spPr bwMode="auto">
          <a:xfrm>
            <a:off x="2286000" y="1422400"/>
            <a:ext cx="11802533" cy="7230533"/>
          </a:xfrm>
          <a:prstGeom prst="roundRect">
            <a:avLst>
              <a:gd name="adj" fmla="val 6694"/>
            </a:avLst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23311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678834" y="8127269"/>
            <a:ext cx="1045633" cy="420564"/>
          </a:xfrm>
          <a:prstGeom prst="actionButtonBlank">
            <a:avLst/>
          </a:prstGeom>
          <a:solidFill>
            <a:srgbClr val="CC3300"/>
          </a:solidFill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133">
                <a:latin typeface="Bookman Old Style" pitchFamily="18" charset="0"/>
              </a:rPr>
              <a:t>Play</a:t>
            </a:r>
            <a:endParaRPr lang="th-TH" sz="2133">
              <a:latin typeface="Bookman Old Style" pitchFamily="18" charset="0"/>
            </a:endParaRPr>
          </a:p>
        </p:txBody>
      </p:sp>
      <p:sp>
        <p:nvSpPr>
          <p:cNvPr id="223312" name="Text Box 80"/>
          <p:cNvSpPr txBox="1">
            <a:spLocks noChangeArrowheads="1"/>
          </p:cNvSpPr>
          <p:nvPr/>
        </p:nvSpPr>
        <p:spPr bwMode="auto">
          <a:xfrm>
            <a:off x="4036484" y="1456268"/>
            <a:ext cx="2878667" cy="420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/>
            <a:r>
              <a:rPr lang="en-US" sz="2133" b="1">
                <a:solidFill>
                  <a:schemeClr val="bg1"/>
                </a:solidFill>
                <a:latin typeface="Arial" charset="0"/>
              </a:rPr>
              <a:t>Glass box concept</a:t>
            </a:r>
            <a:endParaRPr lang="th-TH" sz="2133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3313" name="Text Box 81"/>
          <p:cNvSpPr txBox="1">
            <a:spLocks noChangeArrowheads="1"/>
          </p:cNvSpPr>
          <p:nvPr/>
        </p:nvSpPr>
        <p:spPr bwMode="auto">
          <a:xfrm>
            <a:off x="10189633" y="1473200"/>
            <a:ext cx="2536272" cy="420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133" b="1">
                <a:solidFill>
                  <a:schemeClr val="bg1"/>
                </a:solidFill>
                <a:latin typeface="Arial" charset="0"/>
              </a:rPr>
              <a:t>Multiview drawing</a:t>
            </a:r>
            <a:endParaRPr lang="th-TH" sz="2133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3314" name="Line 82"/>
          <p:cNvSpPr>
            <a:spLocks noChangeShapeType="1"/>
          </p:cNvSpPr>
          <p:nvPr/>
        </p:nvSpPr>
        <p:spPr bwMode="auto">
          <a:xfrm>
            <a:off x="8195733" y="1608667"/>
            <a:ext cx="0" cy="689186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15" name="Line 83"/>
          <p:cNvSpPr>
            <a:spLocks noChangeShapeType="1"/>
          </p:cNvSpPr>
          <p:nvPr/>
        </p:nvSpPr>
        <p:spPr bwMode="auto">
          <a:xfrm flipH="1">
            <a:off x="8978901" y="5397500"/>
            <a:ext cx="46609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19" name="Line 87"/>
          <p:cNvSpPr>
            <a:spLocks noChangeShapeType="1"/>
          </p:cNvSpPr>
          <p:nvPr/>
        </p:nvSpPr>
        <p:spPr bwMode="auto">
          <a:xfrm flipH="1">
            <a:off x="3473451" y="4864101"/>
            <a:ext cx="717549" cy="412751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20" name="Line 88"/>
          <p:cNvSpPr>
            <a:spLocks noChangeShapeType="1"/>
          </p:cNvSpPr>
          <p:nvPr/>
        </p:nvSpPr>
        <p:spPr bwMode="auto">
          <a:xfrm>
            <a:off x="4191001" y="4876801"/>
            <a:ext cx="1358900" cy="78528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22" name="Line 90"/>
          <p:cNvSpPr>
            <a:spLocks noChangeShapeType="1"/>
          </p:cNvSpPr>
          <p:nvPr/>
        </p:nvSpPr>
        <p:spPr bwMode="auto">
          <a:xfrm>
            <a:off x="5911851" y="3873500"/>
            <a:ext cx="1377949" cy="79586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23" name="Line 91"/>
          <p:cNvSpPr>
            <a:spLocks noChangeShapeType="1"/>
          </p:cNvSpPr>
          <p:nvPr/>
        </p:nvSpPr>
        <p:spPr bwMode="auto">
          <a:xfrm flipH="1">
            <a:off x="4322233" y="4813300"/>
            <a:ext cx="1634067" cy="94191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36" name="Line 104"/>
          <p:cNvSpPr>
            <a:spLocks noChangeShapeType="1"/>
          </p:cNvSpPr>
          <p:nvPr/>
        </p:nvSpPr>
        <p:spPr bwMode="auto">
          <a:xfrm flipV="1">
            <a:off x="4184651" y="3625851"/>
            <a:ext cx="0" cy="1244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37" name="Line 105"/>
          <p:cNvSpPr>
            <a:spLocks noChangeShapeType="1"/>
          </p:cNvSpPr>
          <p:nvPr/>
        </p:nvSpPr>
        <p:spPr bwMode="auto">
          <a:xfrm flipV="1">
            <a:off x="5911851" y="2635251"/>
            <a:ext cx="0" cy="1244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40" name="Arc 108"/>
          <p:cNvSpPr>
            <a:spLocks/>
          </p:cNvSpPr>
          <p:nvPr/>
        </p:nvSpPr>
        <p:spPr bwMode="auto">
          <a:xfrm rot="5400000">
            <a:off x="8611659" y="2998260"/>
            <a:ext cx="2019300" cy="1009649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0 w 43199"/>
              <a:gd name="T1" fmla="*/ 21370 h 21600"/>
              <a:gd name="T2" fmla="*/ 43199 w 43199"/>
              <a:gd name="T3" fmla="*/ 21600 h 21600"/>
              <a:gd name="T4" fmla="*/ 21599 w 431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21600" fill="none" extrusionOk="0">
                <a:moveTo>
                  <a:pt x="0" y="21370"/>
                </a:moveTo>
                <a:cubicBezTo>
                  <a:pt x="126" y="9531"/>
                  <a:pt x="9759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</a:path>
              <a:path w="43199" h="21600" stroke="0" extrusionOk="0">
                <a:moveTo>
                  <a:pt x="0" y="21370"/>
                </a:moveTo>
                <a:cubicBezTo>
                  <a:pt x="126" y="9531"/>
                  <a:pt x="9759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lnTo>
                  <a:pt x="21599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23357" name="Freeform 125"/>
          <p:cNvSpPr>
            <a:spLocks/>
          </p:cNvSpPr>
          <p:nvPr/>
        </p:nvSpPr>
        <p:spPr bwMode="auto">
          <a:xfrm>
            <a:off x="4174067" y="6248401"/>
            <a:ext cx="2048933" cy="774700"/>
          </a:xfrm>
          <a:custGeom>
            <a:avLst/>
            <a:gdLst/>
            <a:ahLst/>
            <a:cxnLst>
              <a:cxn ang="0">
                <a:pos x="0" y="280"/>
              </a:cxn>
              <a:cxn ang="0">
                <a:pos x="52" y="302"/>
              </a:cxn>
              <a:cxn ang="0">
                <a:pos x="132" y="330"/>
              </a:cxn>
              <a:cxn ang="0">
                <a:pos x="236" y="352"/>
              </a:cxn>
              <a:cxn ang="0">
                <a:pos x="340" y="364"/>
              </a:cxn>
              <a:cxn ang="0">
                <a:pos x="464" y="364"/>
              </a:cxn>
              <a:cxn ang="0">
                <a:pos x="570" y="350"/>
              </a:cxn>
              <a:cxn ang="0">
                <a:pos x="686" y="320"/>
              </a:cxn>
              <a:cxn ang="0">
                <a:pos x="784" y="280"/>
              </a:cxn>
              <a:cxn ang="0">
                <a:pos x="854" y="232"/>
              </a:cxn>
              <a:cxn ang="0">
                <a:pos x="904" y="182"/>
              </a:cxn>
              <a:cxn ang="0">
                <a:pos x="940" y="128"/>
              </a:cxn>
              <a:cxn ang="0">
                <a:pos x="962" y="64"/>
              </a:cxn>
              <a:cxn ang="0">
                <a:pos x="968" y="0"/>
              </a:cxn>
            </a:cxnLst>
            <a:rect l="0" t="0" r="r" b="b"/>
            <a:pathLst>
              <a:path w="968" h="366">
                <a:moveTo>
                  <a:pt x="0" y="280"/>
                </a:moveTo>
                <a:cubicBezTo>
                  <a:pt x="15" y="287"/>
                  <a:pt x="30" y="294"/>
                  <a:pt x="52" y="302"/>
                </a:cubicBezTo>
                <a:cubicBezTo>
                  <a:pt x="74" y="310"/>
                  <a:pt x="101" y="322"/>
                  <a:pt x="132" y="330"/>
                </a:cubicBezTo>
                <a:cubicBezTo>
                  <a:pt x="163" y="338"/>
                  <a:pt x="201" y="346"/>
                  <a:pt x="236" y="352"/>
                </a:cubicBezTo>
                <a:cubicBezTo>
                  <a:pt x="271" y="358"/>
                  <a:pt x="302" y="362"/>
                  <a:pt x="340" y="364"/>
                </a:cubicBezTo>
                <a:cubicBezTo>
                  <a:pt x="378" y="366"/>
                  <a:pt x="426" y="366"/>
                  <a:pt x="464" y="364"/>
                </a:cubicBezTo>
                <a:cubicBezTo>
                  <a:pt x="502" y="362"/>
                  <a:pt x="533" y="357"/>
                  <a:pt x="570" y="350"/>
                </a:cubicBezTo>
                <a:cubicBezTo>
                  <a:pt x="607" y="343"/>
                  <a:pt x="650" y="332"/>
                  <a:pt x="686" y="320"/>
                </a:cubicBezTo>
                <a:cubicBezTo>
                  <a:pt x="722" y="308"/>
                  <a:pt x="756" y="295"/>
                  <a:pt x="784" y="280"/>
                </a:cubicBezTo>
                <a:cubicBezTo>
                  <a:pt x="812" y="265"/>
                  <a:pt x="834" y="248"/>
                  <a:pt x="854" y="232"/>
                </a:cubicBezTo>
                <a:cubicBezTo>
                  <a:pt x="874" y="216"/>
                  <a:pt x="890" y="199"/>
                  <a:pt x="904" y="182"/>
                </a:cubicBezTo>
                <a:cubicBezTo>
                  <a:pt x="918" y="165"/>
                  <a:pt x="930" y="148"/>
                  <a:pt x="940" y="128"/>
                </a:cubicBezTo>
                <a:cubicBezTo>
                  <a:pt x="950" y="108"/>
                  <a:pt x="957" y="85"/>
                  <a:pt x="962" y="64"/>
                </a:cubicBezTo>
                <a:cubicBezTo>
                  <a:pt x="967" y="43"/>
                  <a:pt x="967" y="13"/>
                  <a:pt x="968" y="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58" name="Line 126"/>
          <p:cNvSpPr>
            <a:spLocks noChangeShapeType="1"/>
          </p:cNvSpPr>
          <p:nvPr/>
        </p:nvSpPr>
        <p:spPr bwMode="auto">
          <a:xfrm>
            <a:off x="4178300" y="4870451"/>
            <a:ext cx="0" cy="1981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59" name="Line 127"/>
          <p:cNvSpPr>
            <a:spLocks noChangeShapeType="1"/>
          </p:cNvSpPr>
          <p:nvPr/>
        </p:nvSpPr>
        <p:spPr bwMode="auto">
          <a:xfrm>
            <a:off x="6223000" y="4362451"/>
            <a:ext cx="0" cy="1930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61" name="Line 129"/>
          <p:cNvSpPr>
            <a:spLocks noChangeShapeType="1"/>
          </p:cNvSpPr>
          <p:nvPr/>
        </p:nvSpPr>
        <p:spPr bwMode="auto">
          <a:xfrm flipH="1">
            <a:off x="3439584" y="6845301"/>
            <a:ext cx="717549" cy="412751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62" name="Line 130"/>
          <p:cNvSpPr>
            <a:spLocks noChangeShapeType="1"/>
          </p:cNvSpPr>
          <p:nvPr/>
        </p:nvSpPr>
        <p:spPr bwMode="auto">
          <a:xfrm flipH="1">
            <a:off x="4288367" y="6794500"/>
            <a:ext cx="1634067" cy="94191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64" name="Line 132"/>
          <p:cNvSpPr>
            <a:spLocks noChangeShapeType="1"/>
          </p:cNvSpPr>
          <p:nvPr/>
        </p:nvSpPr>
        <p:spPr bwMode="auto">
          <a:xfrm>
            <a:off x="4174067" y="6841067"/>
            <a:ext cx="1358900" cy="78528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65" name="Line 133"/>
          <p:cNvSpPr>
            <a:spLocks noChangeShapeType="1"/>
          </p:cNvSpPr>
          <p:nvPr/>
        </p:nvSpPr>
        <p:spPr bwMode="auto">
          <a:xfrm>
            <a:off x="6225118" y="6028267"/>
            <a:ext cx="1047749" cy="60536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69" name="Freeform 137"/>
          <p:cNvSpPr>
            <a:spLocks/>
          </p:cNvSpPr>
          <p:nvPr/>
        </p:nvSpPr>
        <p:spPr bwMode="auto">
          <a:xfrm>
            <a:off x="9112251" y="5391152"/>
            <a:ext cx="1028700" cy="194944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21"/>
              </a:cxn>
              <a:cxn ang="0">
                <a:pos x="486" y="921"/>
              </a:cxn>
              <a:cxn ang="0">
                <a:pos x="486" y="0"/>
              </a:cxn>
              <a:cxn ang="0">
                <a:pos x="0" y="0"/>
              </a:cxn>
            </a:cxnLst>
            <a:rect l="0" t="0" r="r" b="b"/>
            <a:pathLst>
              <a:path w="486" h="921">
                <a:moveTo>
                  <a:pt x="0" y="0"/>
                </a:moveTo>
                <a:lnTo>
                  <a:pt x="0" y="921"/>
                </a:lnTo>
                <a:lnTo>
                  <a:pt x="486" y="921"/>
                </a:lnTo>
                <a:lnTo>
                  <a:pt x="486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72" name="Freeform 140"/>
          <p:cNvSpPr>
            <a:spLocks/>
          </p:cNvSpPr>
          <p:nvPr/>
        </p:nvSpPr>
        <p:spPr bwMode="auto">
          <a:xfrm>
            <a:off x="10960100" y="5397500"/>
            <a:ext cx="2082800" cy="1930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24"/>
              </a:cxn>
              <a:cxn ang="0">
                <a:pos x="1008" y="924"/>
              </a:cxn>
              <a:cxn ang="0">
                <a:pos x="1011" y="0"/>
              </a:cxn>
              <a:cxn ang="0">
                <a:pos x="0" y="0"/>
              </a:cxn>
            </a:cxnLst>
            <a:rect l="0" t="0" r="r" b="b"/>
            <a:pathLst>
              <a:path w="1011" h="924">
                <a:moveTo>
                  <a:pt x="0" y="0"/>
                </a:moveTo>
                <a:lnTo>
                  <a:pt x="0" y="924"/>
                </a:lnTo>
                <a:lnTo>
                  <a:pt x="1008" y="924"/>
                </a:lnTo>
                <a:lnTo>
                  <a:pt x="1011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09" name="Freeform 77"/>
          <p:cNvSpPr>
            <a:spLocks/>
          </p:cNvSpPr>
          <p:nvPr/>
        </p:nvSpPr>
        <p:spPr bwMode="auto">
          <a:xfrm>
            <a:off x="4182534" y="3873501"/>
            <a:ext cx="2044700" cy="1181100"/>
          </a:xfrm>
          <a:custGeom>
            <a:avLst/>
            <a:gdLst/>
            <a:ahLst/>
            <a:cxnLst>
              <a:cxn ang="0">
                <a:pos x="0" y="472"/>
              </a:cxn>
              <a:cxn ang="0">
                <a:pos x="52" y="494"/>
              </a:cxn>
              <a:cxn ang="0">
                <a:pos x="132" y="522"/>
              </a:cxn>
              <a:cxn ang="0">
                <a:pos x="236" y="544"/>
              </a:cxn>
              <a:cxn ang="0">
                <a:pos x="340" y="556"/>
              </a:cxn>
              <a:cxn ang="0">
                <a:pos x="464" y="556"/>
              </a:cxn>
              <a:cxn ang="0">
                <a:pos x="570" y="542"/>
              </a:cxn>
              <a:cxn ang="0">
                <a:pos x="686" y="512"/>
              </a:cxn>
              <a:cxn ang="0">
                <a:pos x="784" y="472"/>
              </a:cxn>
              <a:cxn ang="0">
                <a:pos x="854" y="424"/>
              </a:cxn>
              <a:cxn ang="0">
                <a:pos x="904" y="374"/>
              </a:cxn>
              <a:cxn ang="0">
                <a:pos x="940" y="320"/>
              </a:cxn>
              <a:cxn ang="0">
                <a:pos x="962" y="256"/>
              </a:cxn>
              <a:cxn ang="0">
                <a:pos x="962" y="190"/>
              </a:cxn>
              <a:cxn ang="0">
                <a:pos x="942" y="128"/>
              </a:cxn>
              <a:cxn ang="0">
                <a:pos x="900" y="68"/>
              </a:cxn>
              <a:cxn ang="0">
                <a:pos x="814" y="0"/>
              </a:cxn>
            </a:cxnLst>
            <a:rect l="0" t="0" r="r" b="b"/>
            <a:pathLst>
              <a:path w="966" h="558">
                <a:moveTo>
                  <a:pt x="0" y="472"/>
                </a:moveTo>
                <a:cubicBezTo>
                  <a:pt x="15" y="479"/>
                  <a:pt x="30" y="486"/>
                  <a:pt x="52" y="494"/>
                </a:cubicBezTo>
                <a:cubicBezTo>
                  <a:pt x="74" y="502"/>
                  <a:pt x="101" y="514"/>
                  <a:pt x="132" y="522"/>
                </a:cubicBezTo>
                <a:cubicBezTo>
                  <a:pt x="163" y="530"/>
                  <a:pt x="201" y="538"/>
                  <a:pt x="236" y="544"/>
                </a:cubicBezTo>
                <a:cubicBezTo>
                  <a:pt x="271" y="550"/>
                  <a:pt x="302" y="554"/>
                  <a:pt x="340" y="556"/>
                </a:cubicBezTo>
                <a:cubicBezTo>
                  <a:pt x="378" y="558"/>
                  <a:pt x="426" y="558"/>
                  <a:pt x="464" y="556"/>
                </a:cubicBezTo>
                <a:cubicBezTo>
                  <a:pt x="502" y="554"/>
                  <a:pt x="533" y="549"/>
                  <a:pt x="570" y="542"/>
                </a:cubicBezTo>
                <a:cubicBezTo>
                  <a:pt x="607" y="535"/>
                  <a:pt x="650" y="524"/>
                  <a:pt x="686" y="512"/>
                </a:cubicBezTo>
                <a:cubicBezTo>
                  <a:pt x="722" y="500"/>
                  <a:pt x="756" y="487"/>
                  <a:pt x="784" y="472"/>
                </a:cubicBezTo>
                <a:cubicBezTo>
                  <a:pt x="812" y="457"/>
                  <a:pt x="834" y="440"/>
                  <a:pt x="854" y="424"/>
                </a:cubicBezTo>
                <a:cubicBezTo>
                  <a:pt x="874" y="408"/>
                  <a:pt x="890" y="391"/>
                  <a:pt x="904" y="374"/>
                </a:cubicBezTo>
                <a:cubicBezTo>
                  <a:pt x="918" y="357"/>
                  <a:pt x="930" y="340"/>
                  <a:pt x="940" y="320"/>
                </a:cubicBezTo>
                <a:cubicBezTo>
                  <a:pt x="950" y="300"/>
                  <a:pt x="958" y="278"/>
                  <a:pt x="962" y="256"/>
                </a:cubicBezTo>
                <a:cubicBezTo>
                  <a:pt x="966" y="234"/>
                  <a:pt x="965" y="211"/>
                  <a:pt x="962" y="190"/>
                </a:cubicBezTo>
                <a:cubicBezTo>
                  <a:pt x="959" y="169"/>
                  <a:pt x="952" y="148"/>
                  <a:pt x="942" y="128"/>
                </a:cubicBezTo>
                <a:cubicBezTo>
                  <a:pt x="932" y="108"/>
                  <a:pt x="921" y="89"/>
                  <a:pt x="900" y="68"/>
                </a:cubicBezTo>
                <a:cubicBezTo>
                  <a:pt x="879" y="47"/>
                  <a:pt x="846" y="23"/>
                  <a:pt x="814" y="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73" name="Line 141"/>
          <p:cNvSpPr>
            <a:spLocks noChangeShapeType="1"/>
          </p:cNvSpPr>
          <p:nvPr/>
        </p:nvSpPr>
        <p:spPr bwMode="auto">
          <a:xfrm>
            <a:off x="5911851" y="3873500"/>
            <a:ext cx="0" cy="965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16" name="Freeform 84"/>
          <p:cNvSpPr>
            <a:spLocks/>
          </p:cNvSpPr>
          <p:nvPr/>
        </p:nvSpPr>
        <p:spPr bwMode="auto">
          <a:xfrm>
            <a:off x="4876801" y="3183467"/>
            <a:ext cx="2891367" cy="5317067"/>
          </a:xfrm>
          <a:custGeom>
            <a:avLst/>
            <a:gdLst/>
            <a:ahLst/>
            <a:cxnLst>
              <a:cxn ang="0">
                <a:pos x="0" y="792"/>
              </a:cxn>
              <a:cxn ang="0">
                <a:pos x="1366" y="0"/>
              </a:cxn>
              <a:cxn ang="0">
                <a:pos x="1366" y="1716"/>
              </a:cxn>
              <a:cxn ang="0">
                <a:pos x="0" y="2512"/>
              </a:cxn>
              <a:cxn ang="0">
                <a:pos x="0" y="792"/>
              </a:cxn>
            </a:cxnLst>
            <a:rect l="0" t="0" r="r" b="b"/>
            <a:pathLst>
              <a:path w="1366" h="2512">
                <a:moveTo>
                  <a:pt x="0" y="792"/>
                </a:moveTo>
                <a:lnTo>
                  <a:pt x="1366" y="0"/>
                </a:lnTo>
                <a:lnTo>
                  <a:pt x="1366" y="1716"/>
                </a:lnTo>
                <a:lnTo>
                  <a:pt x="0" y="2512"/>
                </a:lnTo>
                <a:lnTo>
                  <a:pt x="0" y="792"/>
                </a:lnTo>
                <a:close/>
              </a:path>
            </a:pathLst>
          </a:custGeom>
          <a:solidFill>
            <a:srgbClr val="993300">
              <a:alpha val="30000"/>
            </a:srgb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17" name="Freeform 85"/>
          <p:cNvSpPr>
            <a:spLocks/>
          </p:cNvSpPr>
          <p:nvPr/>
        </p:nvSpPr>
        <p:spPr bwMode="auto">
          <a:xfrm>
            <a:off x="2692400" y="1905000"/>
            <a:ext cx="5063067" cy="2956984"/>
          </a:xfrm>
          <a:custGeom>
            <a:avLst/>
            <a:gdLst/>
            <a:ahLst/>
            <a:cxnLst>
              <a:cxn ang="0">
                <a:pos x="0" y="786"/>
              </a:cxn>
              <a:cxn ang="0">
                <a:pos x="1032" y="1397"/>
              </a:cxn>
              <a:cxn ang="0">
                <a:pos x="2392" y="612"/>
              </a:cxn>
              <a:cxn ang="0">
                <a:pos x="1368" y="0"/>
              </a:cxn>
              <a:cxn ang="0">
                <a:pos x="0" y="786"/>
              </a:cxn>
            </a:cxnLst>
            <a:rect l="0" t="0" r="r" b="b"/>
            <a:pathLst>
              <a:path w="2392" h="1397">
                <a:moveTo>
                  <a:pt x="0" y="786"/>
                </a:moveTo>
                <a:lnTo>
                  <a:pt x="1032" y="1397"/>
                </a:lnTo>
                <a:lnTo>
                  <a:pt x="2392" y="612"/>
                </a:lnTo>
                <a:lnTo>
                  <a:pt x="1368" y="0"/>
                </a:lnTo>
                <a:lnTo>
                  <a:pt x="0" y="786"/>
                </a:lnTo>
                <a:close/>
              </a:path>
            </a:pathLst>
          </a:custGeom>
          <a:solidFill>
            <a:srgbClr val="000099">
              <a:alpha val="30000"/>
            </a:srgb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18" name="Freeform 86"/>
          <p:cNvSpPr>
            <a:spLocks/>
          </p:cNvSpPr>
          <p:nvPr/>
        </p:nvSpPr>
        <p:spPr bwMode="auto">
          <a:xfrm>
            <a:off x="2692400" y="3556001"/>
            <a:ext cx="2184400" cy="49678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2" y="614"/>
              </a:cxn>
              <a:cxn ang="0">
                <a:pos x="1032" y="2347"/>
              </a:cxn>
              <a:cxn ang="0">
                <a:pos x="0" y="1758"/>
              </a:cxn>
              <a:cxn ang="0">
                <a:pos x="0" y="0"/>
              </a:cxn>
            </a:cxnLst>
            <a:rect l="0" t="0" r="r" b="b"/>
            <a:pathLst>
              <a:path w="1032" h="2347">
                <a:moveTo>
                  <a:pt x="0" y="0"/>
                </a:moveTo>
                <a:lnTo>
                  <a:pt x="1032" y="614"/>
                </a:lnTo>
                <a:lnTo>
                  <a:pt x="1032" y="2347"/>
                </a:lnTo>
                <a:lnTo>
                  <a:pt x="0" y="17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66" name="Freeform 134"/>
          <p:cNvSpPr>
            <a:spLocks/>
          </p:cNvSpPr>
          <p:nvPr/>
        </p:nvSpPr>
        <p:spPr bwMode="auto">
          <a:xfrm>
            <a:off x="5554133" y="4656667"/>
            <a:ext cx="1727200" cy="2988733"/>
          </a:xfrm>
          <a:custGeom>
            <a:avLst/>
            <a:gdLst/>
            <a:ahLst/>
            <a:cxnLst>
              <a:cxn ang="0">
                <a:pos x="0" y="476"/>
              </a:cxn>
              <a:cxn ang="0">
                <a:pos x="0" y="1412"/>
              </a:cxn>
              <a:cxn ang="0">
                <a:pos x="816" y="941"/>
              </a:cxn>
              <a:cxn ang="0">
                <a:pos x="816" y="0"/>
              </a:cxn>
              <a:cxn ang="0">
                <a:pos x="0" y="476"/>
              </a:cxn>
            </a:cxnLst>
            <a:rect l="0" t="0" r="r" b="b"/>
            <a:pathLst>
              <a:path w="816" h="1412">
                <a:moveTo>
                  <a:pt x="0" y="476"/>
                </a:moveTo>
                <a:lnTo>
                  <a:pt x="0" y="1412"/>
                </a:lnTo>
                <a:lnTo>
                  <a:pt x="816" y="941"/>
                </a:lnTo>
                <a:lnTo>
                  <a:pt x="816" y="0"/>
                </a:lnTo>
                <a:lnTo>
                  <a:pt x="0" y="476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63" name="Freeform 131"/>
          <p:cNvSpPr>
            <a:spLocks/>
          </p:cNvSpPr>
          <p:nvPr/>
        </p:nvSpPr>
        <p:spPr bwMode="auto">
          <a:xfrm>
            <a:off x="3471333" y="5266267"/>
            <a:ext cx="846667" cy="245533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400" y="232"/>
              </a:cxn>
              <a:cxn ang="0">
                <a:pos x="400" y="1160"/>
              </a:cxn>
              <a:cxn ang="0">
                <a:pos x="0" y="928"/>
              </a:cxn>
              <a:cxn ang="0">
                <a:pos x="4" y="0"/>
              </a:cxn>
            </a:cxnLst>
            <a:rect l="0" t="0" r="r" b="b"/>
            <a:pathLst>
              <a:path w="400" h="1160">
                <a:moveTo>
                  <a:pt x="4" y="0"/>
                </a:moveTo>
                <a:lnTo>
                  <a:pt x="400" y="232"/>
                </a:lnTo>
                <a:lnTo>
                  <a:pt x="400" y="1160"/>
                </a:lnTo>
                <a:lnTo>
                  <a:pt x="0" y="928"/>
                </a:lnTo>
                <a:lnTo>
                  <a:pt x="4" y="0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23353" name="Freeform 121"/>
          <p:cNvSpPr>
            <a:spLocks/>
          </p:cNvSpPr>
          <p:nvPr/>
        </p:nvSpPr>
        <p:spPr bwMode="auto">
          <a:xfrm>
            <a:off x="4182534" y="2628901"/>
            <a:ext cx="2044700" cy="1181100"/>
          </a:xfrm>
          <a:custGeom>
            <a:avLst/>
            <a:gdLst/>
            <a:ahLst/>
            <a:cxnLst>
              <a:cxn ang="0">
                <a:pos x="0" y="472"/>
              </a:cxn>
              <a:cxn ang="0">
                <a:pos x="52" y="494"/>
              </a:cxn>
              <a:cxn ang="0">
                <a:pos x="132" y="522"/>
              </a:cxn>
              <a:cxn ang="0">
                <a:pos x="236" y="544"/>
              </a:cxn>
              <a:cxn ang="0">
                <a:pos x="340" y="556"/>
              </a:cxn>
              <a:cxn ang="0">
                <a:pos x="464" y="556"/>
              </a:cxn>
              <a:cxn ang="0">
                <a:pos x="570" y="542"/>
              </a:cxn>
              <a:cxn ang="0">
                <a:pos x="686" y="512"/>
              </a:cxn>
              <a:cxn ang="0">
                <a:pos x="784" y="472"/>
              </a:cxn>
              <a:cxn ang="0">
                <a:pos x="854" y="424"/>
              </a:cxn>
              <a:cxn ang="0">
                <a:pos x="904" y="374"/>
              </a:cxn>
              <a:cxn ang="0">
                <a:pos x="940" y="320"/>
              </a:cxn>
              <a:cxn ang="0">
                <a:pos x="962" y="256"/>
              </a:cxn>
              <a:cxn ang="0">
                <a:pos x="962" y="190"/>
              </a:cxn>
              <a:cxn ang="0">
                <a:pos x="942" y="128"/>
              </a:cxn>
              <a:cxn ang="0">
                <a:pos x="900" y="68"/>
              </a:cxn>
              <a:cxn ang="0">
                <a:pos x="814" y="0"/>
              </a:cxn>
            </a:cxnLst>
            <a:rect l="0" t="0" r="r" b="b"/>
            <a:pathLst>
              <a:path w="966" h="558">
                <a:moveTo>
                  <a:pt x="0" y="472"/>
                </a:moveTo>
                <a:cubicBezTo>
                  <a:pt x="15" y="479"/>
                  <a:pt x="30" y="486"/>
                  <a:pt x="52" y="494"/>
                </a:cubicBezTo>
                <a:cubicBezTo>
                  <a:pt x="74" y="502"/>
                  <a:pt x="101" y="514"/>
                  <a:pt x="132" y="522"/>
                </a:cubicBezTo>
                <a:cubicBezTo>
                  <a:pt x="163" y="530"/>
                  <a:pt x="201" y="538"/>
                  <a:pt x="236" y="544"/>
                </a:cubicBezTo>
                <a:cubicBezTo>
                  <a:pt x="271" y="550"/>
                  <a:pt x="302" y="554"/>
                  <a:pt x="340" y="556"/>
                </a:cubicBezTo>
                <a:cubicBezTo>
                  <a:pt x="378" y="558"/>
                  <a:pt x="426" y="558"/>
                  <a:pt x="464" y="556"/>
                </a:cubicBezTo>
                <a:cubicBezTo>
                  <a:pt x="502" y="554"/>
                  <a:pt x="533" y="549"/>
                  <a:pt x="570" y="542"/>
                </a:cubicBezTo>
                <a:cubicBezTo>
                  <a:pt x="607" y="535"/>
                  <a:pt x="650" y="524"/>
                  <a:pt x="686" y="512"/>
                </a:cubicBezTo>
                <a:cubicBezTo>
                  <a:pt x="722" y="500"/>
                  <a:pt x="756" y="487"/>
                  <a:pt x="784" y="472"/>
                </a:cubicBezTo>
                <a:cubicBezTo>
                  <a:pt x="812" y="457"/>
                  <a:pt x="834" y="440"/>
                  <a:pt x="854" y="424"/>
                </a:cubicBezTo>
                <a:cubicBezTo>
                  <a:pt x="874" y="408"/>
                  <a:pt x="890" y="391"/>
                  <a:pt x="904" y="374"/>
                </a:cubicBezTo>
                <a:cubicBezTo>
                  <a:pt x="918" y="357"/>
                  <a:pt x="930" y="340"/>
                  <a:pt x="940" y="320"/>
                </a:cubicBezTo>
                <a:cubicBezTo>
                  <a:pt x="950" y="300"/>
                  <a:pt x="958" y="278"/>
                  <a:pt x="962" y="256"/>
                </a:cubicBezTo>
                <a:cubicBezTo>
                  <a:pt x="966" y="234"/>
                  <a:pt x="965" y="211"/>
                  <a:pt x="962" y="190"/>
                </a:cubicBezTo>
                <a:cubicBezTo>
                  <a:pt x="959" y="169"/>
                  <a:pt x="952" y="148"/>
                  <a:pt x="942" y="128"/>
                </a:cubicBezTo>
                <a:cubicBezTo>
                  <a:pt x="932" y="108"/>
                  <a:pt x="921" y="89"/>
                  <a:pt x="900" y="68"/>
                </a:cubicBezTo>
                <a:cubicBezTo>
                  <a:pt x="879" y="47"/>
                  <a:pt x="846" y="23"/>
                  <a:pt x="814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3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2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2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2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2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1000"/>
                                        <p:tgtEl>
                                          <p:spTgt spid="22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1000"/>
                                        <p:tgtEl>
                                          <p:spTgt spid="22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1000"/>
                                        <p:tgtEl>
                                          <p:spTgt spid="223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1000"/>
                                        <p:tgtEl>
                                          <p:spTgt spid="223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2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2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2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2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2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2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1000"/>
                                        <p:tgtEl>
                                          <p:spTgt spid="22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1000"/>
                                        <p:tgtEl>
                                          <p:spTgt spid="22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0" dur="1000"/>
                                        <p:tgtEl>
                                          <p:spTgt spid="223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1000"/>
                                        <p:tgtEl>
                                          <p:spTgt spid="223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2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22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22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2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23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22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22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2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311"/>
                  </p:tgtEl>
                </p:cond>
              </p:nextCondLst>
            </p:seq>
          </p:childTnLst>
        </p:cTn>
      </p:par>
    </p:tnLst>
    <p:bldLst>
      <p:bldP spid="223370" grpId="0" animBg="1"/>
      <p:bldP spid="223306" grpId="0" animBg="1"/>
      <p:bldP spid="223307" grpId="0" animBg="1"/>
      <p:bldP spid="223310" grpId="0" animBg="1"/>
      <p:bldP spid="223311" grpId="0" animBg="1"/>
      <p:bldP spid="223312" grpId="0" animBg="1"/>
      <p:bldP spid="223313" grpId="0" animBg="1"/>
      <p:bldP spid="223314" grpId="0" animBg="1"/>
      <p:bldP spid="223315" grpId="0" animBg="1"/>
      <p:bldP spid="223319" grpId="0" animBg="1"/>
      <p:bldP spid="223319" grpId="1" animBg="1"/>
      <p:bldP spid="223320" grpId="0" animBg="1"/>
      <p:bldP spid="223320" grpId="1" animBg="1"/>
      <p:bldP spid="223322" grpId="0" animBg="1"/>
      <p:bldP spid="223322" grpId="1" animBg="1"/>
      <p:bldP spid="223323" grpId="0" animBg="1"/>
      <p:bldP spid="223323" grpId="1" animBg="1"/>
      <p:bldP spid="223336" grpId="0" animBg="1"/>
      <p:bldP spid="223336" grpId="1" animBg="1"/>
      <p:bldP spid="223337" grpId="0" animBg="1"/>
      <p:bldP spid="223337" grpId="1" animBg="1"/>
      <p:bldP spid="223340" grpId="0" animBg="1"/>
      <p:bldP spid="223357" grpId="0" animBg="1"/>
      <p:bldP spid="223358" grpId="0" animBg="1"/>
      <p:bldP spid="223359" grpId="0" animBg="1"/>
      <p:bldP spid="223361" grpId="0" animBg="1"/>
      <p:bldP spid="223361" grpId="1" animBg="1"/>
      <p:bldP spid="223362" grpId="0" animBg="1"/>
      <p:bldP spid="223362" grpId="1" animBg="1"/>
      <p:bldP spid="223364" grpId="0" animBg="1"/>
      <p:bldP spid="223364" grpId="1" animBg="1"/>
      <p:bldP spid="223365" grpId="0" animBg="1"/>
      <p:bldP spid="223365" grpId="1" animBg="1"/>
      <p:bldP spid="223369" grpId="0" animBg="1"/>
      <p:bldP spid="223372" grpId="0" animBg="1"/>
      <p:bldP spid="223309" grpId="0" animBg="1"/>
      <p:bldP spid="223373" grpId="0" animBg="1"/>
      <p:bldP spid="223316" grpId="0" animBg="1"/>
      <p:bldP spid="223317" grpId="0" animBg="1"/>
      <p:bldP spid="223318" grpId="0" animBg="1"/>
      <p:bldP spid="223366" grpId="0" animBg="1"/>
      <p:bldP spid="223363" grpId="0" animBg="1"/>
      <p:bldP spid="22335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8D005F-920C-4E49-BC34-CB6DF52E2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1837" y="1082352"/>
            <a:ext cx="7875035" cy="595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2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5920" y="2378083"/>
            <a:ext cx="13990320" cy="5916175"/>
          </a:xfrm>
        </p:spPr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2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2635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942110"/>
            <a:ext cx="13990320" cy="75319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2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7314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2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0875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9" y="503853"/>
            <a:ext cx="14813280" cy="816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7857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459200" cy="9144000"/>
          </a:xfrm>
          <a:noFill/>
        </p:spPr>
      </p:pic>
    </p:spTree>
    <p:extLst>
      <p:ext uri="{BB962C8B-B14F-4D97-AF65-F5344CB8AC3E}">
        <p14:creationId xmlns:p14="http://schemas.microsoft.com/office/powerpoint/2010/main" val="164697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319791"/>
            <a:ext cx="16023122" cy="8534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Projection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consists four components: </a:t>
            </a:r>
          </a:p>
          <a:p>
            <a:pPr marL="852488" indent="-31908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actual object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that the drawing or projection represents</a:t>
            </a:r>
          </a:p>
          <a:p>
            <a:pPr marL="791295" indent="-257232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eyes of the viewer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looking at the object</a:t>
            </a:r>
          </a:p>
          <a:p>
            <a:pPr marL="791295" indent="-257232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imaginary projection plane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(Viewers drawing paper) </a:t>
            </a:r>
          </a:p>
          <a:p>
            <a:pPr marL="791295" indent="-257232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Imaginary lines of sight called 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projectors</a:t>
            </a:r>
          </a:p>
        </p:txBody>
      </p:sp>
    </p:spTree>
    <p:extLst>
      <p:ext uri="{BB962C8B-B14F-4D97-AF65-F5344CB8AC3E}">
        <p14:creationId xmlns:p14="http://schemas.microsoft.com/office/powerpoint/2010/main" val="21266502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2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2118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6459200" cy="9141886"/>
            <a:chOff x="13648" y="1521728"/>
            <a:chExt cx="6019800" cy="5334000"/>
          </a:xfrm>
        </p:grpSpPr>
        <p:pic>
          <p:nvPicPr>
            <p:cNvPr id="6" name="Picture 2" descr="C:\Documents and Settings\Administrator\My Documents\ORTHO\ACAD drg\Ortho Problems\Prob 1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8" y="1521728"/>
              <a:ext cx="6019800" cy="533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7"/>
            <p:cNvSpPr txBox="1">
              <a:spLocks noChangeArrowheads="1"/>
            </p:cNvSpPr>
            <p:nvPr/>
          </p:nvSpPr>
          <p:spPr bwMode="auto">
            <a:xfrm>
              <a:off x="593680" y="5889008"/>
              <a:ext cx="142897" cy="22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900" b="1">
                  <a:solidFill>
                    <a:srgbClr val="FF0000"/>
                  </a:solidFill>
                  <a:latin typeface="Times New Roman" pitchFamily="18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97846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16459199" cy="9144000"/>
            <a:chOff x="21608" y="1544328"/>
            <a:chExt cx="5715000" cy="5286376"/>
          </a:xfrm>
        </p:grpSpPr>
        <p:pic>
          <p:nvPicPr>
            <p:cNvPr id="5" name="Picture 2" descr="D:\MY DOCUMENTS\EG I\EG I_ Question Sheet\Question 4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8" y="1544328"/>
              <a:ext cx="5715000" cy="528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87"/>
            <p:cNvSpPr txBox="1">
              <a:spLocks noChangeArrowheads="1"/>
            </p:cNvSpPr>
            <p:nvPr/>
          </p:nvSpPr>
          <p:spPr bwMode="auto">
            <a:xfrm>
              <a:off x="324948" y="6162047"/>
              <a:ext cx="139980" cy="24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900" b="1">
                  <a:solidFill>
                    <a:srgbClr val="FF0000"/>
                  </a:solidFill>
                  <a:latin typeface="Times New Roman" pitchFamily="18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7360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2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5861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2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497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My Documents\ORTHO\ACAD drg\Ortho Problems\Prob 6.bmp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3142212" y="812801"/>
            <a:ext cx="11247121" cy="7004051"/>
          </a:xfrm>
          <a:prstGeom prst="rect">
            <a:avLst/>
          </a:prstGeom>
          <a:noFill/>
          <a:ln>
            <a:solidFill>
              <a:schemeClr val="bg2">
                <a:alpha val="19000"/>
              </a:schemeClr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9178145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47420-8067-4EEF-BC8C-3B1D9726358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9373641">
            <a:off x="6005532" y="3329906"/>
            <a:ext cx="4448136" cy="1708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rgbClr val="0070C0"/>
                </a:solidFill>
                <a:latin typeface="+mj-lt"/>
              </a:rPr>
              <a:t>THE </a:t>
            </a:r>
            <a:r>
              <a:rPr lang="en-US" sz="7200" b="1">
                <a:solidFill>
                  <a:srgbClr val="0070C0"/>
                </a:solidFill>
                <a:latin typeface="+mj-lt"/>
              </a:rPr>
              <a:t>END!!</a:t>
            </a:r>
            <a:endParaRPr lang="en-US" sz="72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180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935"/>
            <a:ext cx="16459199" cy="892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76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295564"/>
            <a:ext cx="16459202" cy="8552872"/>
          </a:xfrm>
        </p:spPr>
        <p:txBody>
          <a:bodyPr>
            <a:noAutofit/>
          </a:bodyPr>
          <a:lstStyle/>
          <a:p>
            <a:pPr marL="52916" indent="0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2.1. Principal plane</a:t>
            </a:r>
          </a:p>
          <a:p>
            <a:pPr marL="52916" indent="0">
              <a:lnSpc>
                <a:spcPct val="15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Here we have three principal projection planes. </a:t>
            </a:r>
          </a:p>
          <a:p>
            <a:pPr marL="582613" lvl="1" indent="-2921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Horizontal projection plane (H):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is used to represent top or bottom view.</a:t>
            </a:r>
          </a:p>
          <a:p>
            <a:pPr marL="582613" lvl="1" indent="-2921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Frontal projection plane (F):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is used to represent front or rear view.</a:t>
            </a:r>
          </a:p>
          <a:p>
            <a:pPr marL="582613" lvl="1" indent="-2921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Profile projection plane (P):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is used to represent right or left side view of an object.</a:t>
            </a:r>
          </a:p>
        </p:txBody>
      </p:sp>
    </p:spTree>
    <p:extLst>
      <p:ext uri="{BB962C8B-B14F-4D97-AF65-F5344CB8AC3E}">
        <p14:creationId xmlns:p14="http://schemas.microsoft.com/office/powerpoint/2010/main" val="3660071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64592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228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11048</TotalTime>
  <Words>1322</Words>
  <Application>Microsoft Office PowerPoint</Application>
  <PresentationFormat>Custom</PresentationFormat>
  <Paragraphs>202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Bookman Old Style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JOJO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Conventional Practices in Section view drawing</dc:title>
  <dc:creator>Jirapong</dc:creator>
  <cp:lastModifiedBy>this</cp:lastModifiedBy>
  <cp:revision>541</cp:revision>
  <dcterms:created xsi:type="dcterms:W3CDTF">2004-03-20T10:56:05Z</dcterms:created>
  <dcterms:modified xsi:type="dcterms:W3CDTF">2020-02-28T10:56:18Z</dcterms:modified>
</cp:coreProperties>
</file>